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5" r:id="rId5"/>
    <p:sldId id="266" r:id="rId6"/>
    <p:sldId id="263" r:id="rId7"/>
    <p:sldId id="260" r:id="rId8"/>
    <p:sldId id="267" r:id="rId9"/>
    <p:sldId id="264" r:id="rId10"/>
    <p:sldId id="270" r:id="rId11"/>
    <p:sldId id="268" r:id="rId12"/>
    <p:sldId id="261" r:id="rId13"/>
    <p:sldId id="271" r:id="rId14"/>
    <p:sldId id="269" r:id="rId15"/>
    <p:sldId id="26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62" y="2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jpg"/><Relationship Id="rId3" Type="http://schemas.openxmlformats.org/officeDocument/2006/relationships/image" Target="../media/image12.jpeg"/><Relationship Id="rId7" Type="http://schemas.openxmlformats.org/officeDocument/2006/relationships/image" Target="../media/image16.jpg"/><Relationship Id="rId12" Type="http://schemas.openxmlformats.org/officeDocument/2006/relationships/image" Target="../media/image21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11" Type="http://schemas.openxmlformats.org/officeDocument/2006/relationships/image" Target="../media/image20.JPG"/><Relationship Id="rId5" Type="http://schemas.openxmlformats.org/officeDocument/2006/relationships/image" Target="../media/image14.jp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Relationship Id="rId1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Información sobre la incorporación a la etapa de Secundaria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Curso 26/27</a:t>
            </a:r>
          </a:p>
          <a:p>
            <a:r>
              <a:rPr lang="es-ES" sz="1800" dirty="0"/>
              <a:t>CEIPSO PEÑALTA</a:t>
            </a:r>
          </a:p>
        </p:txBody>
      </p:sp>
      <p:pic>
        <p:nvPicPr>
          <p:cNvPr id="4" name="Imagen 3" descr="logopalom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574" y="577970"/>
            <a:ext cx="1515373" cy="793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07508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Régimen disciplinario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7421" y="2165422"/>
            <a:ext cx="10935417" cy="4249665"/>
          </a:xfrm>
        </p:spPr>
        <p:txBody>
          <a:bodyPr>
            <a:normAutofit/>
          </a:bodyPr>
          <a:lstStyle/>
          <a:p>
            <a:r>
              <a:rPr lang="es-ES" dirty="0"/>
              <a:t>Regulado por el Reglamento de Régimen Interno, basado en el DECRETO 32/2019, de 9 de abril, que regula la convivencia en los centros docentes de la Comunidad de Madrid.</a:t>
            </a:r>
          </a:p>
          <a:p>
            <a:r>
              <a:rPr lang="es-ES" dirty="0"/>
              <a:t>Tipos de faltas: faltas leves, graves y muy graves.</a:t>
            </a:r>
          </a:p>
          <a:p>
            <a:r>
              <a:rPr lang="es-ES" dirty="0"/>
              <a:t>Procedimiento. Notificación por escrito a las familias:</a:t>
            </a:r>
          </a:p>
          <a:p>
            <a:pPr lvl="1"/>
            <a:r>
              <a:rPr lang="es-ES" dirty="0"/>
              <a:t>información del tipo de falta</a:t>
            </a:r>
          </a:p>
          <a:p>
            <a:pPr lvl="1"/>
            <a:r>
              <a:rPr lang="es-ES" dirty="0"/>
              <a:t>la conducta contraria a las normas </a:t>
            </a:r>
          </a:p>
          <a:p>
            <a:pPr lvl="1"/>
            <a:r>
              <a:rPr lang="es-ES" dirty="0"/>
              <a:t>la propuesta de sanción</a:t>
            </a:r>
          </a:p>
          <a:p>
            <a:r>
              <a:rPr lang="es-ES" dirty="0"/>
              <a:t>Las notificaciones deberán ser firmadas y devueltas al centro.</a:t>
            </a:r>
          </a:p>
          <a:p>
            <a:r>
              <a:rPr lang="es-ES" dirty="0"/>
              <a:t>Es posible recurrir a instancias superiores en caso de no estar de acuerdo con la resolución del caso.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39783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Características de la </a:t>
            </a:r>
            <a:r>
              <a:rPr lang="es-ES"/>
              <a:t>jornada escolar</a:t>
            </a:r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B2B0220-CBE8-48E0-A9CE-590E95F78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868" y="2099707"/>
            <a:ext cx="4226003" cy="4776733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5F975CC-AB74-49E6-9506-9F7A67B8E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702" y="1998878"/>
            <a:ext cx="4226003" cy="480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32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Proyectos e iniciativas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1" y="2000696"/>
            <a:ext cx="11045514" cy="4857304"/>
          </a:xfrm>
        </p:spPr>
        <p:txBody>
          <a:bodyPr>
            <a:normAutofit/>
          </a:bodyPr>
          <a:lstStyle/>
          <a:p>
            <a:r>
              <a:rPr lang="es-ES" dirty="0"/>
              <a:t>Programa REFUERZA</a:t>
            </a:r>
          </a:p>
          <a:p>
            <a:r>
              <a:rPr lang="es-ES" dirty="0"/>
              <a:t>Programa de préstamo de equipos informáticos</a:t>
            </a:r>
          </a:p>
          <a:p>
            <a:r>
              <a:rPr lang="es-ES" dirty="0"/>
              <a:t>Participación en el Proyecto “Inmersión Lingüística”</a:t>
            </a:r>
          </a:p>
          <a:p>
            <a:r>
              <a:rPr lang="es-ES" dirty="0"/>
              <a:t>Huerto escolar, terrario y semillero</a:t>
            </a:r>
          </a:p>
          <a:p>
            <a:r>
              <a:rPr lang="es-ES" dirty="0"/>
              <a:t>Viaje de esquí</a:t>
            </a:r>
          </a:p>
          <a:p>
            <a:r>
              <a:rPr lang="es-ES" dirty="0"/>
              <a:t>Centro colaborador de RED PLANEA</a:t>
            </a:r>
          </a:p>
          <a:p>
            <a:r>
              <a:rPr lang="es-ES" dirty="0"/>
              <a:t>Generar actividades de enseñanza-aprendizaje teniendo en cuenta nuestro entorno, actividades con Forestales, Biblioteca, Centro de interpretación de El </a:t>
            </a:r>
            <a:r>
              <a:rPr lang="es-ES" dirty="0" err="1"/>
              <a:t>Cuadrón</a:t>
            </a:r>
            <a:r>
              <a:rPr lang="es-ES" dirty="0"/>
              <a:t>, Yacimiento de Pinilla del Valle…</a:t>
            </a:r>
          </a:p>
          <a:p>
            <a:r>
              <a:rPr lang="es-ES" dirty="0"/>
              <a:t> Previsión para los próximos cursos: intercambios…</a:t>
            </a:r>
          </a:p>
        </p:txBody>
      </p:sp>
    </p:spTree>
    <p:extLst>
      <p:ext uri="{BB962C8B-B14F-4D97-AF65-F5344CB8AC3E}">
        <p14:creationId xmlns:p14="http://schemas.microsoft.com/office/powerpoint/2010/main" val="4200333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Grupo de personas en medio de cuarto&#10;&#10;El contenido generado por IA puede ser incorrecto.">
            <a:extLst>
              <a:ext uri="{FF2B5EF4-FFF2-40B4-BE49-F238E27FC236}">
                <a16:creationId xmlns:a16="http://schemas.microsoft.com/office/drawing/2014/main" id="{7D71B3B1-E635-DD3F-6A95-F7B364079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2971" y="150849"/>
            <a:ext cx="1638300" cy="2190750"/>
          </a:xfrm>
          <a:prstGeom prst="rect">
            <a:avLst/>
          </a:prstGeom>
        </p:spPr>
      </p:pic>
      <p:pic>
        <p:nvPicPr>
          <p:cNvPr id="6" name="Imagen 5" descr="Grupo de personas en la nieve&#10;&#10;El contenido generado por IA puede ser incorrecto.">
            <a:extLst>
              <a:ext uri="{FF2B5EF4-FFF2-40B4-BE49-F238E27FC236}">
                <a16:creationId xmlns:a16="http://schemas.microsoft.com/office/drawing/2014/main" id="{E6EA9B2F-CCC0-5E90-3E54-ED9905C4F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45026">
            <a:off x="8198462" y="764197"/>
            <a:ext cx="2085975" cy="1562100"/>
          </a:xfrm>
          <a:prstGeom prst="rect">
            <a:avLst/>
          </a:prstGeom>
        </p:spPr>
      </p:pic>
      <p:pic>
        <p:nvPicPr>
          <p:cNvPr id="10" name="Imagen 9" descr="Un par de personas en una montaña nevada&#10;&#10;El contenido generado por IA puede ser incorrecto.">
            <a:extLst>
              <a:ext uri="{FF2B5EF4-FFF2-40B4-BE49-F238E27FC236}">
                <a16:creationId xmlns:a16="http://schemas.microsoft.com/office/drawing/2014/main" id="{33EE5807-A55B-E711-BF56-63CBE624B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99662">
            <a:off x="392779" y="4391169"/>
            <a:ext cx="1496840" cy="199578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6ABC581-FA77-D518-1EF1-073CD4513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110" y="4263798"/>
            <a:ext cx="3000703" cy="225052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230D145-5076-65D3-D3FA-E7780EDF86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6248" y="2545448"/>
            <a:ext cx="2125752" cy="159431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EDA322F-CDD4-AA04-6E24-F269C248DC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79192">
            <a:off x="442574" y="626061"/>
            <a:ext cx="2008580" cy="150643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1FA1CE2-00D2-2A74-19D3-9147D53A8A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1283" y="4784984"/>
            <a:ext cx="2397068" cy="1797801"/>
          </a:xfrm>
          <a:prstGeom prst="rect">
            <a:avLst/>
          </a:prstGeom>
        </p:spPr>
      </p:pic>
      <p:pic>
        <p:nvPicPr>
          <p:cNvPr id="15" name="Imagen 14" descr="Un grupo de personas en frente de edificio&#10;&#10;El contenido generado por IA puede ser incorrecto.">
            <a:extLst>
              <a:ext uri="{FF2B5EF4-FFF2-40B4-BE49-F238E27FC236}">
                <a16:creationId xmlns:a16="http://schemas.microsoft.com/office/drawing/2014/main" id="{838938FB-4F9F-CEE4-75E1-1C9D32B14C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3923" y="4719968"/>
            <a:ext cx="3450896" cy="1594314"/>
          </a:xfrm>
          <a:prstGeom prst="rect">
            <a:avLst/>
          </a:prstGeom>
        </p:spPr>
      </p:pic>
      <p:pic>
        <p:nvPicPr>
          <p:cNvPr id="17" name="Imagen 16" descr="Imagen que contiene tabla, alimentos&#10;&#10;El contenido generado por IA puede ser incorrecto.">
            <a:extLst>
              <a:ext uri="{FF2B5EF4-FFF2-40B4-BE49-F238E27FC236}">
                <a16:creationId xmlns:a16="http://schemas.microsoft.com/office/drawing/2014/main" id="{CCAE1A1B-46F4-8DE5-B22E-19EBEA2A24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640577">
            <a:off x="2735031" y="237210"/>
            <a:ext cx="2552925" cy="170195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AF6382C-4E04-E1A5-74FA-51A7EB7F64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237896">
            <a:off x="5638782" y="408061"/>
            <a:ext cx="2521178" cy="1680785"/>
          </a:xfrm>
          <a:prstGeom prst="rect">
            <a:avLst/>
          </a:prstGeom>
        </p:spPr>
      </p:pic>
      <p:pic>
        <p:nvPicPr>
          <p:cNvPr id="21" name="Imagen 20" descr="Un grupo de personas sentadas alrededor de una mesa&#10;&#10;El contenido generado por IA puede ser incorrecto.">
            <a:extLst>
              <a:ext uri="{FF2B5EF4-FFF2-40B4-BE49-F238E27FC236}">
                <a16:creationId xmlns:a16="http://schemas.microsoft.com/office/drawing/2014/main" id="{1A2F8FB0-1D9B-C208-9BE8-BF93DAD337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20394" y="2341599"/>
            <a:ext cx="2265852" cy="1699389"/>
          </a:xfrm>
          <a:prstGeom prst="rect">
            <a:avLst/>
          </a:prstGeom>
        </p:spPr>
      </p:pic>
      <p:pic>
        <p:nvPicPr>
          <p:cNvPr id="23" name="Imagen 22" descr="Un grupo de niños sentados en una mesa&#10;&#10;El contenido generado por IA puede ser incorrecto.">
            <a:extLst>
              <a:ext uri="{FF2B5EF4-FFF2-40B4-BE49-F238E27FC236}">
                <a16:creationId xmlns:a16="http://schemas.microsoft.com/office/drawing/2014/main" id="{91878C9C-1471-3F39-7F72-D54BE79B85A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49984" y="1954291"/>
            <a:ext cx="2964020" cy="2223015"/>
          </a:xfrm>
          <a:prstGeom prst="rect">
            <a:avLst/>
          </a:prstGeom>
        </p:spPr>
      </p:pic>
      <p:pic>
        <p:nvPicPr>
          <p:cNvPr id="25" name="Imagen 24" descr="Un grupo de personas en la nieve&#10;&#10;El contenido generado por IA puede ser incorrecto.">
            <a:extLst>
              <a:ext uri="{FF2B5EF4-FFF2-40B4-BE49-F238E27FC236}">
                <a16:creationId xmlns:a16="http://schemas.microsoft.com/office/drawing/2014/main" id="{60A2E8A6-6B95-8B6C-EA02-281E4C42BAD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944813">
            <a:off x="5127683" y="2269383"/>
            <a:ext cx="3952026" cy="214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91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Matriculación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1" y="2000696"/>
            <a:ext cx="11045514" cy="4857304"/>
          </a:xfrm>
        </p:spPr>
        <p:txBody>
          <a:bodyPr>
            <a:normAutofit/>
          </a:bodyPr>
          <a:lstStyle/>
          <a:p>
            <a:r>
              <a:rPr lang="es-ES" dirty="0"/>
              <a:t>Inicio periodo de matriculación Comunidad de Madrid 11 de marzo de 2026</a:t>
            </a:r>
          </a:p>
          <a:p>
            <a:r>
              <a:rPr lang="es-ES" dirty="0"/>
              <a:t>Matriculación 11 de junio al 3 de julio </a:t>
            </a:r>
            <a:r>
              <a:rPr lang="es-ES"/>
              <a:t>de 2026</a:t>
            </a:r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14372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Muchas gracias por vuestra asistencia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9522" y="2495609"/>
            <a:ext cx="5228267" cy="274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029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Características de la etapa Secundaria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050DE0E-1269-4A69-8741-FBFC780AE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668997" cy="430597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s-ES" sz="2000" b="0" i="0" dirty="0">
                <a:effectLst/>
                <a:latin typeface="Raleway-Regular"/>
              </a:rPr>
              <a:t>La etapa de Educación Secundaria Obligatoria comprende</a:t>
            </a:r>
            <a:r>
              <a:rPr lang="es-ES" sz="2000" b="1" i="0" dirty="0">
                <a:effectLst/>
                <a:latin typeface="Raleway-Bold"/>
              </a:rPr>
              <a:t> cuatro cursos</a:t>
            </a:r>
            <a:r>
              <a:rPr lang="es-ES" sz="2000" b="0" i="0" dirty="0">
                <a:effectLst/>
                <a:latin typeface="Raleway-Regular"/>
              </a:rPr>
              <a:t>, que se seguirán ordinariamente</a:t>
            </a:r>
            <a:r>
              <a:rPr lang="es-ES" sz="2000" b="1" i="0" dirty="0">
                <a:effectLst/>
                <a:latin typeface="Raleway-Bold"/>
              </a:rPr>
              <a:t> entre los doce y los dieciséis años de edad</a:t>
            </a:r>
            <a:r>
              <a:rPr lang="es-ES" sz="2000" b="0" i="0" dirty="0">
                <a:effectLst/>
                <a:latin typeface="Raleway-Regular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es-ES" sz="2000" b="0" i="0" dirty="0">
                <a:effectLst/>
                <a:latin typeface="Raleway-Regular"/>
              </a:rPr>
              <a:t>La finalidad de la educación secundaria es lograr que los alumnos y alumnas:</a:t>
            </a:r>
          </a:p>
          <a:p>
            <a:pPr lvl="1" algn="just">
              <a:lnSpc>
                <a:spcPct val="170000"/>
              </a:lnSpc>
            </a:pPr>
            <a:r>
              <a:rPr lang="es-ES" b="0" i="0" dirty="0">
                <a:effectLst/>
                <a:latin typeface="Raleway-Regular"/>
              </a:rPr>
              <a:t>adquieran los elementos básicos de la cultura, especialmente en sus aspectos humanístico, artístico, científico-tecnológico y motriz;</a:t>
            </a:r>
          </a:p>
          <a:p>
            <a:pPr lvl="1" algn="just">
              <a:lnSpc>
                <a:spcPct val="170000"/>
              </a:lnSpc>
            </a:pPr>
            <a:r>
              <a:rPr lang="es-ES" b="0" i="0" dirty="0">
                <a:effectLst/>
                <a:latin typeface="Raleway-Regular"/>
              </a:rPr>
              <a:t>desarrollen y consoliden los hábitos de estudio y de trabajo, así como hábitos de vida saludables;</a:t>
            </a:r>
          </a:p>
          <a:p>
            <a:pPr lvl="1" algn="just">
              <a:lnSpc>
                <a:spcPct val="170000"/>
              </a:lnSpc>
            </a:pPr>
            <a:r>
              <a:rPr lang="es-ES" b="0" i="0" dirty="0">
                <a:effectLst/>
                <a:latin typeface="Raleway-Regular"/>
              </a:rPr>
              <a:t>consigan la preparación adecuada para su incorporación a estudios posteriores o para su inserción laboral;</a:t>
            </a:r>
          </a:p>
          <a:p>
            <a:pPr lvl="1" algn="just">
              <a:lnSpc>
                <a:spcPct val="170000"/>
              </a:lnSpc>
            </a:pPr>
            <a:r>
              <a:rPr lang="es-ES" b="0" i="0" dirty="0">
                <a:effectLst/>
                <a:latin typeface="Raleway-Regular"/>
              </a:rPr>
              <a:t>se formen para el ejercicio de sus derechos y obligaciones de la vida como ciudadanos y ciudadanas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8317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1" y="1223875"/>
            <a:ext cx="9613861" cy="699054"/>
          </a:xfrm>
        </p:spPr>
        <p:txBody>
          <a:bodyPr>
            <a:normAutofit fontScale="90000"/>
          </a:bodyPr>
          <a:lstStyle/>
          <a:p>
            <a:r>
              <a:rPr lang="es-ES" b="1" i="0" dirty="0">
                <a:effectLst/>
                <a:latin typeface="Raleway-Bold"/>
              </a:rPr>
              <a:t>Organización de las enseñanzas</a:t>
            </a:r>
            <a:br>
              <a:rPr lang="es-ES" b="0" i="0" dirty="0">
                <a:solidFill>
                  <a:srgbClr val="1840B3"/>
                </a:solidFill>
                <a:effectLst/>
                <a:latin typeface="Raleway-Bold"/>
              </a:rPr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1" y="2108272"/>
            <a:ext cx="9929408" cy="3916009"/>
          </a:xfrm>
        </p:spPr>
        <p:txBody>
          <a:bodyPr>
            <a:normAutofit/>
          </a:bodyPr>
          <a:lstStyle/>
          <a:p>
            <a:pPr algn="just"/>
            <a:r>
              <a:rPr lang="es-ES" sz="1800" dirty="0">
                <a:latin typeface="Raleway-Regular"/>
              </a:rPr>
              <a:t>La etapa comprende cuatro cursos académicos y se organiza en materias y ámbitos:</a:t>
            </a:r>
          </a:p>
          <a:p>
            <a:pPr algn="ctr"/>
            <a:r>
              <a:rPr lang="es-ES" sz="1800" b="1" dirty="0">
                <a:latin typeface="Raleway-Regular"/>
              </a:rPr>
              <a:t>Primer curso</a:t>
            </a:r>
          </a:p>
          <a:p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21360B2-6DD0-4F58-BF29-26D1FD9E0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781" y="2884706"/>
            <a:ext cx="7758724" cy="391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8885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1" y="1223875"/>
            <a:ext cx="9613861" cy="699054"/>
          </a:xfrm>
        </p:spPr>
        <p:txBody>
          <a:bodyPr>
            <a:normAutofit fontScale="90000"/>
          </a:bodyPr>
          <a:lstStyle/>
          <a:p>
            <a:r>
              <a:rPr lang="es-ES" b="1" i="0" dirty="0">
                <a:effectLst/>
                <a:latin typeface="Raleway-Bold"/>
              </a:rPr>
              <a:t>Organización de las enseñanzas</a:t>
            </a:r>
            <a:br>
              <a:rPr lang="es-ES" b="0" i="0" dirty="0">
                <a:solidFill>
                  <a:srgbClr val="1840B3"/>
                </a:solidFill>
                <a:effectLst/>
                <a:latin typeface="Raleway-Bold"/>
              </a:rPr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1" y="2108272"/>
            <a:ext cx="9929408" cy="3916009"/>
          </a:xfrm>
        </p:spPr>
        <p:txBody>
          <a:bodyPr>
            <a:normAutofit/>
          </a:bodyPr>
          <a:lstStyle/>
          <a:p>
            <a:pPr algn="just"/>
            <a:r>
              <a:rPr lang="es-ES" sz="1800" dirty="0">
                <a:latin typeface="Raleway-Regular"/>
              </a:rPr>
              <a:t>La etapa comprende cuatro cursos académicos y se organiza en materias y ámbitos:</a:t>
            </a:r>
          </a:p>
          <a:p>
            <a:pPr algn="ctr"/>
            <a:r>
              <a:rPr lang="es-ES" sz="1800" b="1" dirty="0">
                <a:latin typeface="Raleway-Regular"/>
              </a:rPr>
              <a:t>Segundo curso</a:t>
            </a:r>
          </a:p>
          <a:p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1E0CF68-70BA-48D2-9D7D-92A2CB86F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099" y="2821713"/>
            <a:ext cx="7439802" cy="400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8140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1" y="1223875"/>
            <a:ext cx="9613861" cy="699054"/>
          </a:xfrm>
        </p:spPr>
        <p:txBody>
          <a:bodyPr>
            <a:normAutofit fontScale="90000"/>
          </a:bodyPr>
          <a:lstStyle/>
          <a:p>
            <a:r>
              <a:rPr lang="es-ES" b="1" i="0" dirty="0">
                <a:effectLst/>
                <a:latin typeface="Raleway-Bold"/>
              </a:rPr>
              <a:t>Organización de las enseñanzas</a:t>
            </a:r>
            <a:br>
              <a:rPr lang="es-ES" b="0" i="0" dirty="0">
                <a:solidFill>
                  <a:srgbClr val="1840B3"/>
                </a:solidFill>
                <a:effectLst/>
                <a:latin typeface="Raleway-Bold"/>
              </a:rPr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1" y="2108272"/>
            <a:ext cx="9929408" cy="3916009"/>
          </a:xfrm>
        </p:spPr>
        <p:txBody>
          <a:bodyPr>
            <a:normAutofit/>
          </a:bodyPr>
          <a:lstStyle/>
          <a:p>
            <a:pPr algn="just"/>
            <a:r>
              <a:rPr lang="es-ES" sz="1800" dirty="0">
                <a:latin typeface="Raleway-Regular"/>
              </a:rPr>
              <a:t>La etapa comprende cuatro cursos académicos y se organiza en materias y ámbitos:</a:t>
            </a:r>
          </a:p>
          <a:p>
            <a:pPr algn="ctr"/>
            <a:r>
              <a:rPr lang="es-ES" sz="1800" b="1" dirty="0">
                <a:latin typeface="Raleway-Regular"/>
              </a:rPr>
              <a:t>Tercer curso</a:t>
            </a:r>
          </a:p>
          <a:p>
            <a:pPr algn="ctr"/>
            <a:endParaRPr lang="es-ES" sz="1800" b="1" dirty="0">
              <a:latin typeface="Raleway-Regular"/>
            </a:endParaRP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F8F9D69-9655-4331-AE65-D26E041E0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420" y="2844467"/>
            <a:ext cx="8408579" cy="403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05059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1" y="1223875"/>
            <a:ext cx="9613861" cy="699054"/>
          </a:xfrm>
        </p:spPr>
        <p:txBody>
          <a:bodyPr>
            <a:normAutofit fontScale="90000"/>
          </a:bodyPr>
          <a:lstStyle/>
          <a:p>
            <a:r>
              <a:rPr lang="es-ES" b="1" i="0" dirty="0">
                <a:effectLst/>
                <a:latin typeface="Raleway-Bold"/>
              </a:rPr>
              <a:t>Organización de las enseñanzas</a:t>
            </a:r>
            <a:br>
              <a:rPr lang="es-ES" b="0" i="0" dirty="0">
                <a:solidFill>
                  <a:srgbClr val="1840B3"/>
                </a:solidFill>
                <a:effectLst/>
                <a:latin typeface="Raleway-Bold"/>
              </a:rPr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8260" y="2054485"/>
            <a:ext cx="10959352" cy="863528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es-ES" sz="6400" dirty="0">
                <a:latin typeface="Raleway-Regular"/>
              </a:rPr>
              <a:t>La etapa comprende cuatro cursos académicos y se organiza en materias y ámbitos:</a:t>
            </a:r>
          </a:p>
          <a:p>
            <a:pPr algn="ctr"/>
            <a:r>
              <a:rPr lang="es-ES" sz="6400" b="1" dirty="0">
                <a:latin typeface="Raleway-Regular"/>
              </a:rPr>
              <a:t>Cuarto curso</a:t>
            </a: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86C12C3-CDE3-4C8F-9B09-7C0BC5024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205" y="2636179"/>
            <a:ext cx="7087589" cy="40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96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Características de nuestro centro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CEIPSO. Lleva la secundaria al colegio. Pretendemos que la transición sea menos agresiva para el alumno.</a:t>
            </a:r>
          </a:p>
          <a:p>
            <a:r>
              <a:rPr lang="es-ES" dirty="0"/>
              <a:t>Grupos pequeños. Atención más personalizada y mejor seguimiento del alumnado.</a:t>
            </a:r>
          </a:p>
          <a:p>
            <a:r>
              <a:rPr lang="es-ES" dirty="0"/>
              <a:t>Implicación y cercanía con el profesorado, lo que mejora el proceso de enseñanza-aprendizaje.</a:t>
            </a:r>
          </a:p>
          <a:p>
            <a:r>
              <a:rPr lang="es-ES" dirty="0"/>
              <a:t>Bilingüismo. Sección y programa avanzan en paralelo, pero cada grupo con sus características propia.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8727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Peculiaridades del Bilingüismo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03342" y="2336872"/>
            <a:ext cx="5608336" cy="2329257"/>
          </a:xfrm>
        </p:spPr>
        <p:txBody>
          <a:bodyPr>
            <a:normAutofit/>
          </a:bodyPr>
          <a:lstStyle/>
          <a:p>
            <a:r>
              <a:rPr lang="es-ES" sz="1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Programa: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Inglés normal : 5 días a la semana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En primer, segundo y tercer curso se imparte en inglés al menos una materia de las restantes, excepto Lengua Castellana, Matemáticas, Segunda Lengua Extranjera, Recuperación de Lengua, Recuperación de Matemáticas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EB54C7-AB9A-4B82-BF7E-7DB4ECE9E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322" y="2336873"/>
            <a:ext cx="4980890" cy="2686962"/>
          </a:xfrm>
          <a:ln>
            <a:noFill/>
          </a:ln>
        </p:spPr>
        <p:txBody>
          <a:bodyPr>
            <a:noAutofit/>
          </a:bodyPr>
          <a:lstStyle/>
          <a:p>
            <a:r>
              <a:rPr lang="es-ES" sz="1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Sección: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Inglés avanzado: 5 días a la semana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Junto con el resto de asignaturas supone 1/3 del horario lectivo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En primer y tercer curso se imparten en inglés obligatoriamente: Biología y Geología y Geografía e Historia.,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En segundo y cuarto se imparte obligatoriamente Geografía e Historia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CF1D4C44-90D9-4211-A6DA-E2C1C4D4D029}"/>
              </a:ext>
            </a:extLst>
          </p:cNvPr>
          <p:cNvSpPr txBox="1">
            <a:spLocks/>
          </p:cNvSpPr>
          <p:nvPr/>
        </p:nvSpPr>
        <p:spPr>
          <a:xfrm>
            <a:off x="758961" y="5410882"/>
            <a:ext cx="10288762" cy="10809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s-ES" sz="1800" dirty="0">
                <a:solidFill>
                  <a:srgbClr val="FFFF00"/>
                </a:solidFill>
              </a:rPr>
              <a:t>Es posible cambiar a lo largo de la etapa de Sección a Programa y viceversa, </a:t>
            </a:r>
            <a:r>
              <a:rPr lang="es-ES" sz="1800" i="1" dirty="0">
                <a:solidFill>
                  <a:srgbClr val="FFFF00"/>
                </a:solidFill>
              </a:rPr>
              <a:t>siempre que se cumplan los requisitos legales.</a:t>
            </a:r>
            <a:endParaRPr lang="es-ES" sz="1800" dirty="0">
              <a:solidFill>
                <a:srgbClr val="FFFF00"/>
              </a:solidFill>
            </a:endParaRPr>
          </a:p>
          <a:p>
            <a:pPr marL="285750" indent="-285750"/>
            <a:r>
              <a:rPr lang="es-ES" sz="1800" dirty="0">
                <a:solidFill>
                  <a:srgbClr val="FFFF00"/>
                </a:solidFill>
              </a:rPr>
              <a:t>Estos cambios se realizarán siempre tras acuerdo entre el centro y la familia y no serán reversibles.</a:t>
            </a:r>
          </a:p>
        </p:txBody>
      </p:sp>
    </p:spTree>
    <p:extLst>
      <p:ext uri="{BB962C8B-B14F-4D97-AF65-F5344CB8AC3E}">
        <p14:creationId xmlns:p14="http://schemas.microsoft.com/office/powerpoint/2010/main" val="3670273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Características de la </a:t>
            </a:r>
            <a:r>
              <a:rPr lang="es-ES"/>
              <a:t>jornada escolar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Jornada continua. </a:t>
            </a:r>
          </a:p>
          <a:p>
            <a:r>
              <a:rPr lang="es-ES" dirty="0"/>
              <a:t>La jornada semanal es de 32 horas (Programa de Bilingüismo)</a:t>
            </a:r>
          </a:p>
          <a:p>
            <a:r>
              <a:rPr lang="es-ES" dirty="0"/>
              <a:t>La entrada al centro es a las 8:30 horas, todos los días.</a:t>
            </a:r>
          </a:p>
          <a:p>
            <a:r>
              <a:rPr lang="es-ES" dirty="0"/>
              <a:t>La salida será a las 14:30 horas 3 días en semana. A las 15:30 horas 2 días en semana.</a:t>
            </a:r>
          </a:p>
          <a:p>
            <a:r>
              <a:rPr lang="es-ES" dirty="0"/>
              <a:t>Los alumnos de Secundaria tienen derecho al uso del comedor, pero no a su gratuidad.</a:t>
            </a:r>
          </a:p>
          <a:p>
            <a:r>
              <a:rPr lang="es-ES" dirty="0"/>
              <a:t>El uso del comedor significa que no se puede utilizar la ruta para volver a casa.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29896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erlí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TM04033917[[fn=Berlín]]</Template>
  <TotalTime>913</TotalTime>
  <Words>712</Words>
  <Application>Microsoft Office PowerPoint</Application>
  <PresentationFormat>Panorámica</PresentationFormat>
  <Paragraphs>75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Raleway-Bold</vt:lpstr>
      <vt:lpstr>Raleway-Regular</vt:lpstr>
      <vt:lpstr>Trebuchet MS</vt:lpstr>
      <vt:lpstr>Berlín</vt:lpstr>
      <vt:lpstr>Información sobre la incorporación a la etapa de Secundaria</vt:lpstr>
      <vt:lpstr>Características de la etapa Secundaria</vt:lpstr>
      <vt:lpstr>Organización de las enseñanzas </vt:lpstr>
      <vt:lpstr>Organización de las enseñanzas </vt:lpstr>
      <vt:lpstr>Organización de las enseñanzas </vt:lpstr>
      <vt:lpstr>Organización de las enseñanzas </vt:lpstr>
      <vt:lpstr>Características de nuestro centro</vt:lpstr>
      <vt:lpstr>Peculiaridades del Bilingüismo</vt:lpstr>
      <vt:lpstr>Características de la jornada escolar</vt:lpstr>
      <vt:lpstr>Régimen disciplinario</vt:lpstr>
      <vt:lpstr>Características de la jornada escolar</vt:lpstr>
      <vt:lpstr>Proyectos e iniciativas</vt:lpstr>
      <vt:lpstr>Presentación de PowerPoint</vt:lpstr>
      <vt:lpstr>Matriculación</vt:lpstr>
      <vt:lpstr>Muchas gracias por vuestra asistencia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con las familias 1º ESO</dc:title>
  <dc:creator>PEREZ ALONSO, ANGEL</dc:creator>
  <cp:lastModifiedBy>Angel P</cp:lastModifiedBy>
  <cp:revision>33</cp:revision>
  <dcterms:created xsi:type="dcterms:W3CDTF">2023-03-23T13:00:21Z</dcterms:created>
  <dcterms:modified xsi:type="dcterms:W3CDTF">2026-02-16T13:45:29Z</dcterms:modified>
</cp:coreProperties>
</file>