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26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548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933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91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19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428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70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035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055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9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667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815D3-EC22-4EBD-97DB-A49823387E71}" type="datetimeFigureOut">
              <a:rPr lang="es-ES" smtClean="0"/>
              <a:t>25/05/2022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A5E09-6D4D-49F2-97AA-F75E917E73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344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981440"/>
            <a:ext cx="10515600" cy="715475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LISTADOS PROVISIONALES ADMITIDOS NEE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750277" y="1828800"/>
            <a:ext cx="5181600" cy="4919663"/>
          </a:xfrm>
          <a:ln w="57150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10000"/>
              </a:lnSpc>
              <a:buNone/>
            </a:pPr>
            <a:r>
              <a:rPr lang="es-ES" dirty="0">
                <a:solidFill>
                  <a:srgbClr val="00B050"/>
                </a:solidFill>
              </a:rPr>
              <a:t>CONSULTA: </a:t>
            </a:r>
          </a:p>
          <a:p>
            <a:pPr>
              <a:buFontTx/>
              <a:buChar char="-"/>
            </a:pPr>
            <a:r>
              <a:rPr lang="es-ES" dirty="0"/>
              <a:t>A través de </a:t>
            </a:r>
            <a:r>
              <a:rPr lang="es-ES" dirty="0">
                <a:solidFill>
                  <a:srgbClr val="00B050"/>
                </a:solidFill>
              </a:rPr>
              <a:t>SECRETARÍA VIRTUAL</a:t>
            </a:r>
            <a:r>
              <a:rPr lang="es-ES" dirty="0"/>
              <a:t>.</a:t>
            </a:r>
          </a:p>
          <a:p>
            <a:pPr marL="0" indent="0" algn="ctr">
              <a:buNone/>
            </a:pPr>
            <a:r>
              <a:rPr lang="es-ES" dirty="0"/>
              <a:t>O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dirty="0"/>
              <a:t>- Secretaría del </a:t>
            </a:r>
            <a:r>
              <a:rPr lang="es-ES" dirty="0">
                <a:solidFill>
                  <a:srgbClr val="00B050"/>
                </a:solidFill>
              </a:rPr>
              <a:t>CENTRO SOLICITADO EN PRIMERA OPCIÓN </a:t>
            </a:r>
            <a:r>
              <a:rPr lang="es-ES" dirty="0"/>
              <a:t>(presentando identificación).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495192" cy="4919663"/>
          </a:xfrm>
          <a:ln w="57150"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s-ES" dirty="0">
                <a:solidFill>
                  <a:srgbClr val="FF0000"/>
                </a:solidFill>
              </a:rPr>
              <a:t>RECLAMACIÓN</a:t>
            </a:r>
            <a:r>
              <a:rPr lang="es-ES" dirty="0"/>
              <a:t>:</a:t>
            </a:r>
          </a:p>
          <a:p>
            <a:pPr>
              <a:buFontTx/>
              <a:buChar char="-"/>
            </a:pPr>
            <a:r>
              <a:rPr lang="es-ES" dirty="0">
                <a:solidFill>
                  <a:srgbClr val="FF0000"/>
                </a:solidFill>
              </a:rPr>
              <a:t>25, 26 y 27</a:t>
            </a:r>
            <a:r>
              <a:rPr lang="es-ES" dirty="0">
                <a:solidFill>
                  <a:srgbClr val="FFC000"/>
                </a:solidFill>
              </a:rPr>
              <a:t> </a:t>
            </a:r>
            <a:r>
              <a:rPr lang="es-ES" dirty="0"/>
              <a:t>de MAYO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s-ES" sz="2400" dirty="0"/>
              <a:t>Si se ha presentado la solicitud </a:t>
            </a:r>
            <a:r>
              <a:rPr lang="es-ES" sz="2600" dirty="0"/>
              <a:t>telemáticamente, la reclamación se presentará a</a:t>
            </a:r>
            <a:r>
              <a:rPr lang="es-ES" sz="2400" dirty="0"/>
              <a:t> través de </a:t>
            </a:r>
            <a:r>
              <a:rPr lang="es-ES" sz="2400" dirty="0">
                <a:solidFill>
                  <a:srgbClr val="FF0000"/>
                </a:solidFill>
              </a:rPr>
              <a:t>SECRETARÍA VIRTUAL</a:t>
            </a:r>
            <a:r>
              <a:rPr lang="es-ES" sz="2600" dirty="0"/>
              <a:t>, </a:t>
            </a:r>
            <a:endParaRPr lang="es-E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s-ES" dirty="0"/>
              <a:t>O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s-ES" sz="2600" dirty="0"/>
              <a:t>Si se ha presentado la solicitud de manera presencial, la reclamación se presentará por </a:t>
            </a:r>
            <a:r>
              <a:rPr lang="es-ES" sz="2600" dirty="0">
                <a:solidFill>
                  <a:srgbClr val="FF0000"/>
                </a:solidFill>
              </a:rPr>
              <a:t>REGISTRO TELEMÁTICO al SERVICIO DE APOYO A LA ESCOLARIZACIÓN ESPECÍFICO </a:t>
            </a:r>
            <a:r>
              <a:rPr lang="es-ES" sz="2600" dirty="0"/>
              <a:t>(c/ </a:t>
            </a:r>
            <a:r>
              <a:rPr lang="es-ES" sz="2600" dirty="0" err="1"/>
              <a:t>Vitruvio</a:t>
            </a:r>
            <a:r>
              <a:rPr lang="es-ES" sz="2600" dirty="0"/>
              <a:t>, 2).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s-ES" sz="2300" dirty="0"/>
              <a:t>Tramitación por registro electrónico: 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s-ES" sz="26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s-ES" sz="2600" dirty="0"/>
              <a:t>   </a:t>
            </a:r>
          </a:p>
          <a:p>
            <a:pPr marL="0" indent="0">
              <a:lnSpc>
                <a:spcPct val="120000"/>
              </a:lnSpc>
              <a:buNone/>
            </a:pPr>
            <a:endParaRPr lang="es-ES" sz="2600" dirty="0"/>
          </a:p>
        </p:txBody>
      </p:sp>
      <p:pic>
        <p:nvPicPr>
          <p:cNvPr id="7" name="Imagen 6" descr="C:\temporal\jZip\jZip1A293\jZipD273\CapitalIzquierda copi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09" y="101477"/>
            <a:ext cx="2657475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9283" y="5537553"/>
            <a:ext cx="1031808" cy="103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5985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91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LISTADOS PROVISIONALES ADMITIDOS NEE</vt:lpstr>
    </vt:vector>
  </TitlesOfParts>
  <Company>Comunidad de Madrid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LISTADOS PROVISIONALES ADMITIDOS NEE</dc:title>
  <dc:creator>ARANGAIZ PEDROCHE, INES</dc:creator>
  <cp:lastModifiedBy>saobremesa</cp:lastModifiedBy>
  <cp:revision>8</cp:revision>
  <dcterms:created xsi:type="dcterms:W3CDTF">2022-05-24T06:15:15Z</dcterms:created>
  <dcterms:modified xsi:type="dcterms:W3CDTF">2022-05-25T07:26:04Z</dcterms:modified>
</cp:coreProperties>
</file>