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7" r:id="rId2"/>
    <p:sldId id="291" r:id="rId3"/>
    <p:sldId id="292" r:id="rId4"/>
    <p:sldId id="318" r:id="rId5"/>
    <p:sldId id="294" r:id="rId6"/>
    <p:sldId id="311" r:id="rId7"/>
    <p:sldId id="295" r:id="rId8"/>
    <p:sldId id="296" r:id="rId9"/>
    <p:sldId id="315" r:id="rId10"/>
    <p:sldId id="297" r:id="rId11"/>
    <p:sldId id="305" r:id="rId12"/>
    <p:sldId id="306" r:id="rId13"/>
    <p:sldId id="316" r:id="rId14"/>
    <p:sldId id="307" r:id="rId15"/>
    <p:sldId id="308" r:id="rId16"/>
    <p:sldId id="309" r:id="rId17"/>
    <p:sldId id="298" r:id="rId18"/>
    <p:sldId id="299" r:id="rId19"/>
    <p:sldId id="319" r:id="rId20"/>
    <p:sldId id="300" r:id="rId21"/>
    <p:sldId id="301" r:id="rId22"/>
    <p:sldId id="302" r:id="rId23"/>
    <p:sldId id="303" r:id="rId24"/>
    <p:sldId id="304" r:id="rId25"/>
    <p:sldId id="317" r:id="rId26"/>
    <p:sldId id="312" r:id="rId27"/>
    <p:sldId id="313" r:id="rId28"/>
    <p:sldId id="314" r:id="rId29"/>
    <p:sldId id="290" r:id="rId30"/>
  </p:sldIdLst>
  <p:sldSz cx="12192000" cy="6858000"/>
  <p:notesSz cx="6797675" cy="992663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439"/>
    <p:restoredTop sz="96327"/>
  </p:normalViewPr>
  <p:slideViewPr>
    <p:cSldViewPr snapToGrid="0" snapToObjects="1">
      <p:cViewPr varScale="1">
        <p:scale>
          <a:sx n="96" d="100"/>
          <a:sy n="96" d="100"/>
        </p:scale>
        <p:origin x="76" y="3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E LUIS CASTRO-GIRONA" userId="055dcbf0ae1cafd2" providerId="LiveId" clId="{CB35011D-49B6-40CB-AC02-22DF6EEC2225}"/>
    <pc:docChg chg="modSld">
      <pc:chgData name="JOSE LUIS CASTRO-GIRONA" userId="055dcbf0ae1cafd2" providerId="LiveId" clId="{CB35011D-49B6-40CB-AC02-22DF6EEC2225}" dt="2024-01-14T18:03:13.448" v="169" actId="20577"/>
      <pc:docMkLst>
        <pc:docMk/>
      </pc:docMkLst>
      <pc:sldChg chg="modSp mod">
        <pc:chgData name="JOSE LUIS CASTRO-GIRONA" userId="055dcbf0ae1cafd2" providerId="LiveId" clId="{CB35011D-49B6-40CB-AC02-22DF6EEC2225}" dt="2024-01-14T17:45:17.804" v="1" actId="20577"/>
        <pc:sldMkLst>
          <pc:docMk/>
          <pc:sldMk cId="2552281802" sldId="297"/>
        </pc:sldMkLst>
        <pc:spChg chg="mod">
          <ac:chgData name="JOSE LUIS CASTRO-GIRONA" userId="055dcbf0ae1cafd2" providerId="LiveId" clId="{CB35011D-49B6-40CB-AC02-22DF6EEC2225}" dt="2024-01-14T17:45:17.804" v="1" actId="20577"/>
          <ac:spMkLst>
            <pc:docMk/>
            <pc:sldMk cId="2552281802" sldId="297"/>
            <ac:spMk id="3" creationId="{847A3221-AD53-45B3-3E64-BCB7C2F7F300}"/>
          </ac:spMkLst>
        </pc:spChg>
      </pc:sldChg>
      <pc:sldChg chg="modSp mod">
        <pc:chgData name="JOSE LUIS CASTRO-GIRONA" userId="055dcbf0ae1cafd2" providerId="LiveId" clId="{CB35011D-49B6-40CB-AC02-22DF6EEC2225}" dt="2024-01-14T18:00:56.286" v="66" actId="207"/>
        <pc:sldMkLst>
          <pc:docMk/>
          <pc:sldMk cId="4162299137" sldId="298"/>
        </pc:sldMkLst>
        <pc:spChg chg="mod">
          <ac:chgData name="JOSE LUIS CASTRO-GIRONA" userId="055dcbf0ae1cafd2" providerId="LiveId" clId="{CB35011D-49B6-40CB-AC02-22DF6EEC2225}" dt="2024-01-14T18:00:56.286" v="66" actId="207"/>
          <ac:spMkLst>
            <pc:docMk/>
            <pc:sldMk cId="4162299137" sldId="298"/>
            <ac:spMk id="3" creationId="{ECE56FDE-FB45-57A5-28E6-DAC4B9F60598}"/>
          </ac:spMkLst>
        </pc:spChg>
      </pc:sldChg>
      <pc:sldChg chg="modSp mod">
        <pc:chgData name="JOSE LUIS CASTRO-GIRONA" userId="055dcbf0ae1cafd2" providerId="LiveId" clId="{CB35011D-49B6-40CB-AC02-22DF6EEC2225}" dt="2024-01-14T18:00:21.113" v="65" actId="20577"/>
        <pc:sldMkLst>
          <pc:docMk/>
          <pc:sldMk cId="1898964537" sldId="299"/>
        </pc:sldMkLst>
        <pc:spChg chg="mod">
          <ac:chgData name="JOSE LUIS CASTRO-GIRONA" userId="055dcbf0ae1cafd2" providerId="LiveId" clId="{CB35011D-49B6-40CB-AC02-22DF6EEC2225}" dt="2024-01-14T18:00:21.113" v="65" actId="20577"/>
          <ac:spMkLst>
            <pc:docMk/>
            <pc:sldMk cId="1898964537" sldId="299"/>
            <ac:spMk id="3" creationId="{233128A3-55E3-66CB-2B3F-4562CAD21348}"/>
          </ac:spMkLst>
        </pc:spChg>
      </pc:sldChg>
      <pc:sldChg chg="modSp mod">
        <pc:chgData name="JOSE LUIS CASTRO-GIRONA" userId="055dcbf0ae1cafd2" providerId="LiveId" clId="{CB35011D-49B6-40CB-AC02-22DF6EEC2225}" dt="2024-01-14T18:03:13.448" v="169" actId="20577"/>
        <pc:sldMkLst>
          <pc:docMk/>
          <pc:sldMk cId="33825419" sldId="300"/>
        </pc:sldMkLst>
        <pc:spChg chg="mod">
          <ac:chgData name="JOSE LUIS CASTRO-GIRONA" userId="055dcbf0ae1cafd2" providerId="LiveId" clId="{CB35011D-49B6-40CB-AC02-22DF6EEC2225}" dt="2024-01-14T18:03:13.448" v="169" actId="20577"/>
          <ac:spMkLst>
            <pc:docMk/>
            <pc:sldMk cId="33825419" sldId="300"/>
            <ac:spMk id="3" creationId="{C689B8EB-6537-287C-EC43-36C3BBB47CC2}"/>
          </ac:spMkLst>
        </pc:spChg>
      </pc:sldChg>
      <pc:sldChg chg="modSp mod">
        <pc:chgData name="JOSE LUIS CASTRO-GIRONA" userId="055dcbf0ae1cafd2" providerId="LiveId" clId="{CB35011D-49B6-40CB-AC02-22DF6EEC2225}" dt="2024-01-14T17:59:26.650" v="15" actId="207"/>
        <pc:sldMkLst>
          <pc:docMk/>
          <pc:sldMk cId="458560511" sldId="301"/>
        </pc:sldMkLst>
        <pc:spChg chg="mod">
          <ac:chgData name="JOSE LUIS CASTRO-GIRONA" userId="055dcbf0ae1cafd2" providerId="LiveId" clId="{CB35011D-49B6-40CB-AC02-22DF6EEC2225}" dt="2024-01-14T17:59:26.650" v="15" actId="207"/>
          <ac:spMkLst>
            <pc:docMk/>
            <pc:sldMk cId="458560511" sldId="301"/>
            <ac:spMk id="3" creationId="{801020B9-06FF-6279-C1F7-34783094A47E}"/>
          </ac:spMkLst>
        </pc:spChg>
      </pc:sldChg>
      <pc:sldChg chg="modSp mod">
        <pc:chgData name="JOSE LUIS CASTRO-GIRONA" userId="055dcbf0ae1cafd2" providerId="LiveId" clId="{CB35011D-49B6-40CB-AC02-22DF6EEC2225}" dt="2024-01-14T17:58:55.327" v="12" actId="207"/>
        <pc:sldMkLst>
          <pc:docMk/>
          <pc:sldMk cId="2877016507" sldId="302"/>
        </pc:sldMkLst>
        <pc:spChg chg="mod">
          <ac:chgData name="JOSE LUIS CASTRO-GIRONA" userId="055dcbf0ae1cafd2" providerId="LiveId" clId="{CB35011D-49B6-40CB-AC02-22DF6EEC2225}" dt="2024-01-14T17:58:55.327" v="12" actId="207"/>
          <ac:spMkLst>
            <pc:docMk/>
            <pc:sldMk cId="2877016507" sldId="302"/>
            <ac:spMk id="3" creationId="{0D09E1AA-E5CB-1CAF-F4CC-5B884DFEB41D}"/>
          </ac:spMkLst>
        </pc:spChg>
      </pc:sldChg>
      <pc:sldChg chg="modSp mod">
        <pc:chgData name="JOSE LUIS CASTRO-GIRONA" userId="055dcbf0ae1cafd2" providerId="LiveId" clId="{CB35011D-49B6-40CB-AC02-22DF6EEC2225}" dt="2024-01-14T17:48:57.676" v="2" actId="207"/>
        <pc:sldMkLst>
          <pc:docMk/>
          <pc:sldMk cId="81373584" sldId="303"/>
        </pc:sldMkLst>
        <pc:spChg chg="mod">
          <ac:chgData name="JOSE LUIS CASTRO-GIRONA" userId="055dcbf0ae1cafd2" providerId="LiveId" clId="{CB35011D-49B6-40CB-AC02-22DF6EEC2225}" dt="2024-01-14T17:48:57.676" v="2" actId="207"/>
          <ac:spMkLst>
            <pc:docMk/>
            <pc:sldMk cId="81373584" sldId="303"/>
            <ac:spMk id="3" creationId="{0198C95D-4662-6C8D-984D-D63AB9C84616}"/>
          </ac:spMkLst>
        </pc:spChg>
      </pc:sldChg>
      <pc:sldChg chg="modSp mod">
        <pc:chgData name="JOSE LUIS CASTRO-GIRONA" userId="055dcbf0ae1cafd2" providerId="LiveId" clId="{CB35011D-49B6-40CB-AC02-22DF6EEC2225}" dt="2024-01-14T17:49:37.708" v="5" actId="113"/>
        <pc:sldMkLst>
          <pc:docMk/>
          <pc:sldMk cId="251478346" sldId="312"/>
        </pc:sldMkLst>
        <pc:spChg chg="mod">
          <ac:chgData name="JOSE LUIS CASTRO-GIRONA" userId="055dcbf0ae1cafd2" providerId="LiveId" clId="{CB35011D-49B6-40CB-AC02-22DF6EEC2225}" dt="2024-01-14T17:49:37.708" v="5" actId="113"/>
          <ac:spMkLst>
            <pc:docMk/>
            <pc:sldMk cId="251478346" sldId="312"/>
            <ac:spMk id="3" creationId="{3F2E3B06-5549-B051-B6DD-7EFF9CDBBC9E}"/>
          </ac:spMkLst>
        </pc:spChg>
      </pc:sldChg>
      <pc:sldChg chg="modSp mod">
        <pc:chgData name="JOSE LUIS CASTRO-GIRONA" userId="055dcbf0ae1cafd2" providerId="LiveId" clId="{CB35011D-49B6-40CB-AC02-22DF6EEC2225}" dt="2024-01-14T17:49:48.876" v="7" actId="113"/>
        <pc:sldMkLst>
          <pc:docMk/>
          <pc:sldMk cId="2715487899" sldId="313"/>
        </pc:sldMkLst>
        <pc:spChg chg="mod">
          <ac:chgData name="JOSE LUIS CASTRO-GIRONA" userId="055dcbf0ae1cafd2" providerId="LiveId" clId="{CB35011D-49B6-40CB-AC02-22DF6EEC2225}" dt="2024-01-14T17:49:48.876" v="7" actId="113"/>
          <ac:spMkLst>
            <pc:docMk/>
            <pc:sldMk cId="2715487899" sldId="313"/>
            <ac:spMk id="3" creationId="{BD37C200-62E8-39FF-12C7-EDAD444994E5}"/>
          </ac:spMkLst>
        </pc:spChg>
      </pc:sldChg>
      <pc:sldChg chg="modSp mod">
        <pc:chgData name="JOSE LUIS CASTRO-GIRONA" userId="055dcbf0ae1cafd2" providerId="LiveId" clId="{CB35011D-49B6-40CB-AC02-22DF6EEC2225}" dt="2024-01-14T17:50:33.258" v="9" actId="113"/>
        <pc:sldMkLst>
          <pc:docMk/>
          <pc:sldMk cId="3188357421" sldId="314"/>
        </pc:sldMkLst>
        <pc:spChg chg="mod">
          <ac:chgData name="JOSE LUIS CASTRO-GIRONA" userId="055dcbf0ae1cafd2" providerId="LiveId" clId="{CB35011D-49B6-40CB-AC02-22DF6EEC2225}" dt="2024-01-14T17:50:33.258" v="9" actId="113"/>
          <ac:spMkLst>
            <pc:docMk/>
            <pc:sldMk cId="3188357421" sldId="314"/>
            <ac:spMk id="3" creationId="{7D732592-AEB1-6469-F0D9-CBF2BDF595AA}"/>
          </ac:spMkLst>
        </pc:spChg>
      </pc:sldChg>
      <pc:sldChg chg="modSp mod">
        <pc:chgData name="JOSE LUIS CASTRO-GIRONA" userId="055dcbf0ae1cafd2" providerId="LiveId" clId="{CB35011D-49B6-40CB-AC02-22DF6EEC2225}" dt="2024-01-14T18:01:22.456" v="69" actId="20577"/>
        <pc:sldMkLst>
          <pc:docMk/>
          <pc:sldMk cId="2129786652" sldId="319"/>
        </pc:sldMkLst>
        <pc:spChg chg="mod">
          <ac:chgData name="JOSE LUIS CASTRO-GIRONA" userId="055dcbf0ae1cafd2" providerId="LiveId" clId="{CB35011D-49B6-40CB-AC02-22DF6EEC2225}" dt="2024-01-14T18:01:22.456" v="69" actId="20577"/>
          <ac:spMkLst>
            <pc:docMk/>
            <pc:sldMk cId="2129786652" sldId="319"/>
            <ac:spMk id="3" creationId="{C09922EE-5702-9237-C482-2CA17B0418F4}"/>
          </ac:spMkLst>
        </pc:spChg>
      </pc:sldChg>
    </pc:docChg>
  </pc:docChgLst>
  <pc:docChgLst>
    <pc:chgData name="JOSE LUIS CASTRO-GIRONA" userId="055dcbf0ae1cafd2" providerId="LiveId" clId="{391468C3-249B-4B30-BF2F-2C5AAED6AE9B}"/>
    <pc:docChg chg="modSld">
      <pc:chgData name="JOSE LUIS CASTRO-GIRONA" userId="055dcbf0ae1cafd2" providerId="LiveId" clId="{391468C3-249B-4B30-BF2F-2C5AAED6AE9B}" dt="2024-01-16T16:56:01.934" v="5" actId="207"/>
      <pc:docMkLst>
        <pc:docMk/>
      </pc:docMkLst>
      <pc:sldChg chg="modSp mod">
        <pc:chgData name="JOSE LUIS CASTRO-GIRONA" userId="055dcbf0ae1cafd2" providerId="LiveId" clId="{391468C3-249B-4B30-BF2F-2C5AAED6AE9B}" dt="2024-01-16T16:54:28.061" v="0" actId="207"/>
        <pc:sldMkLst>
          <pc:docMk/>
          <pc:sldMk cId="427382275" sldId="294"/>
        </pc:sldMkLst>
        <pc:spChg chg="mod">
          <ac:chgData name="JOSE LUIS CASTRO-GIRONA" userId="055dcbf0ae1cafd2" providerId="LiveId" clId="{391468C3-249B-4B30-BF2F-2C5AAED6AE9B}" dt="2024-01-16T16:54:28.061" v="0" actId="207"/>
          <ac:spMkLst>
            <pc:docMk/>
            <pc:sldMk cId="427382275" sldId="294"/>
            <ac:spMk id="3" creationId="{8DDF7491-DEEA-93EA-D1B5-9CC3F6C3600A}"/>
          </ac:spMkLst>
        </pc:spChg>
      </pc:sldChg>
      <pc:sldChg chg="modSp mod">
        <pc:chgData name="JOSE LUIS CASTRO-GIRONA" userId="055dcbf0ae1cafd2" providerId="LiveId" clId="{391468C3-249B-4B30-BF2F-2C5AAED6AE9B}" dt="2024-01-16T16:54:40.968" v="1" actId="207"/>
        <pc:sldMkLst>
          <pc:docMk/>
          <pc:sldMk cId="4211060697" sldId="295"/>
        </pc:sldMkLst>
        <pc:spChg chg="mod">
          <ac:chgData name="JOSE LUIS CASTRO-GIRONA" userId="055dcbf0ae1cafd2" providerId="LiveId" clId="{391468C3-249B-4B30-BF2F-2C5AAED6AE9B}" dt="2024-01-16T16:54:40.968" v="1" actId="207"/>
          <ac:spMkLst>
            <pc:docMk/>
            <pc:sldMk cId="4211060697" sldId="295"/>
            <ac:spMk id="3" creationId="{EF5A643B-9514-EFD3-9FD4-344057A22D6B}"/>
          </ac:spMkLst>
        </pc:spChg>
      </pc:sldChg>
      <pc:sldChg chg="modSp mod">
        <pc:chgData name="JOSE LUIS CASTRO-GIRONA" userId="055dcbf0ae1cafd2" providerId="LiveId" clId="{391468C3-249B-4B30-BF2F-2C5AAED6AE9B}" dt="2024-01-16T16:55:14.439" v="3" actId="207"/>
        <pc:sldMkLst>
          <pc:docMk/>
          <pc:sldMk cId="2196411934" sldId="305"/>
        </pc:sldMkLst>
        <pc:spChg chg="mod">
          <ac:chgData name="JOSE LUIS CASTRO-GIRONA" userId="055dcbf0ae1cafd2" providerId="LiveId" clId="{391468C3-249B-4B30-BF2F-2C5AAED6AE9B}" dt="2024-01-16T16:55:14.439" v="3" actId="207"/>
          <ac:spMkLst>
            <pc:docMk/>
            <pc:sldMk cId="2196411934" sldId="305"/>
            <ac:spMk id="3" creationId="{70E1840D-2938-C4F3-DA3F-20C0A9E01261}"/>
          </ac:spMkLst>
        </pc:spChg>
      </pc:sldChg>
      <pc:sldChg chg="modSp mod">
        <pc:chgData name="JOSE LUIS CASTRO-GIRONA" userId="055dcbf0ae1cafd2" providerId="LiveId" clId="{391468C3-249B-4B30-BF2F-2C5AAED6AE9B}" dt="2024-01-16T16:55:53.903" v="4" actId="207"/>
        <pc:sldMkLst>
          <pc:docMk/>
          <pc:sldMk cId="1764818342" sldId="307"/>
        </pc:sldMkLst>
        <pc:spChg chg="mod">
          <ac:chgData name="JOSE LUIS CASTRO-GIRONA" userId="055dcbf0ae1cafd2" providerId="LiveId" clId="{391468C3-249B-4B30-BF2F-2C5AAED6AE9B}" dt="2024-01-16T16:55:53.903" v="4" actId="207"/>
          <ac:spMkLst>
            <pc:docMk/>
            <pc:sldMk cId="1764818342" sldId="307"/>
            <ac:spMk id="3" creationId="{B0C82833-8596-D7CF-19F4-430E2E104C0B}"/>
          </ac:spMkLst>
        </pc:spChg>
      </pc:sldChg>
      <pc:sldChg chg="modSp mod">
        <pc:chgData name="JOSE LUIS CASTRO-GIRONA" userId="055dcbf0ae1cafd2" providerId="LiveId" clId="{391468C3-249B-4B30-BF2F-2C5AAED6AE9B}" dt="2024-01-16T16:56:01.934" v="5" actId="207"/>
        <pc:sldMkLst>
          <pc:docMk/>
          <pc:sldMk cId="3897932375" sldId="308"/>
        </pc:sldMkLst>
        <pc:spChg chg="mod">
          <ac:chgData name="JOSE LUIS CASTRO-GIRONA" userId="055dcbf0ae1cafd2" providerId="LiveId" clId="{391468C3-249B-4B30-BF2F-2C5AAED6AE9B}" dt="2024-01-16T16:56:01.934" v="5" actId="207"/>
          <ac:spMkLst>
            <pc:docMk/>
            <pc:sldMk cId="3897932375" sldId="308"/>
            <ac:spMk id="3" creationId="{FFBE4046-FE5B-97D3-0358-AA48A847B8B9}"/>
          </ac:spMkLst>
        </pc:spChg>
      </pc:sldChg>
      <pc:sldChg chg="modSp mod">
        <pc:chgData name="JOSE LUIS CASTRO-GIRONA" userId="055dcbf0ae1cafd2" providerId="LiveId" clId="{391468C3-249B-4B30-BF2F-2C5AAED6AE9B}" dt="2024-01-16T16:55:00.408" v="2" actId="207"/>
        <pc:sldMkLst>
          <pc:docMk/>
          <pc:sldMk cId="4148378591" sldId="315"/>
        </pc:sldMkLst>
        <pc:spChg chg="mod">
          <ac:chgData name="JOSE LUIS CASTRO-GIRONA" userId="055dcbf0ae1cafd2" providerId="LiveId" clId="{391468C3-249B-4B30-BF2F-2C5AAED6AE9B}" dt="2024-01-16T16:55:00.408" v="2" actId="207"/>
          <ac:spMkLst>
            <pc:docMk/>
            <pc:sldMk cId="4148378591" sldId="315"/>
            <ac:spMk id="3" creationId="{07047AA7-F1A5-2819-3E3D-BE0ADE18776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244087E-6A1D-5748-87EA-C87AE42AF58B}" type="datetimeFigureOut">
              <a:rPr lang="es-ES" smtClean="0"/>
              <a:pPr/>
              <a:t>16/01/2024</a:t>
            </a:fld>
            <a:endParaRPr lang="es-ES"/>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2134B27-DAC3-4844-8A81-3A3791859B5D}" type="slidenum">
              <a:rPr lang="es-ES" smtClean="0"/>
              <a:pPr/>
              <a:t>‹Nº›</a:t>
            </a:fld>
            <a:endParaRPr lang="es-ES"/>
          </a:p>
        </p:txBody>
      </p:sp>
    </p:spTree>
    <p:extLst>
      <p:ext uri="{BB962C8B-B14F-4D97-AF65-F5344CB8AC3E}">
        <p14:creationId xmlns:p14="http://schemas.microsoft.com/office/powerpoint/2010/main" val="1997471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D49EEC-0727-5140-9001-B7C5F09A2A9D}"/>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69AA0071-F46B-A646-8C2E-AD8AF405D7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4A44E2EE-9C3D-A740-8593-6C84D6D47CF6}"/>
              </a:ext>
            </a:extLst>
          </p:cNvPr>
          <p:cNvSpPr>
            <a:spLocks noGrp="1"/>
          </p:cNvSpPr>
          <p:nvPr>
            <p:ph type="dt" sz="half" idx="10"/>
          </p:nvPr>
        </p:nvSpPr>
        <p:spPr/>
        <p:txBody>
          <a:bodyPr/>
          <a:lstStyle/>
          <a:p>
            <a:fld id="{A483AC91-B64B-894B-A170-0579EE695F3B}" type="datetimeFigureOut">
              <a:rPr lang="es-ES" smtClean="0"/>
              <a:pPr/>
              <a:t>16/01/2024</a:t>
            </a:fld>
            <a:endParaRPr lang="es-ES"/>
          </a:p>
        </p:txBody>
      </p:sp>
      <p:sp>
        <p:nvSpPr>
          <p:cNvPr id="5" name="Marcador de pie de página 4">
            <a:extLst>
              <a:ext uri="{FF2B5EF4-FFF2-40B4-BE49-F238E27FC236}">
                <a16:creationId xmlns:a16="http://schemas.microsoft.com/office/drawing/2014/main" id="{B142AFAB-1180-474C-BB73-F9DFFB62089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97DCB56-FECE-DD4B-815E-2C009A02A1D2}"/>
              </a:ext>
            </a:extLst>
          </p:cNvPr>
          <p:cNvSpPr>
            <a:spLocks noGrp="1"/>
          </p:cNvSpPr>
          <p:nvPr>
            <p:ph type="sldNum" sz="quarter" idx="12"/>
          </p:nvPr>
        </p:nvSpPr>
        <p:spPr/>
        <p:txBody>
          <a:bodyPr/>
          <a:lstStyle/>
          <a:p>
            <a:fld id="{E10BCF01-1FD8-7B42-BDAB-2D9795C18327}" type="slidenum">
              <a:rPr lang="es-ES" smtClean="0"/>
              <a:pPr/>
              <a:t>‹Nº›</a:t>
            </a:fld>
            <a:endParaRPr lang="es-ES"/>
          </a:p>
        </p:txBody>
      </p:sp>
    </p:spTree>
    <p:extLst>
      <p:ext uri="{BB962C8B-B14F-4D97-AF65-F5344CB8AC3E}">
        <p14:creationId xmlns:p14="http://schemas.microsoft.com/office/powerpoint/2010/main" val="3179493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A598F4-08B2-CD4A-9C5F-1497004147C2}"/>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F6B0620E-FBF7-FD4D-AA68-DC14877857A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00398E8-0F3D-FC4F-A847-CA91F9C52DE3}"/>
              </a:ext>
            </a:extLst>
          </p:cNvPr>
          <p:cNvSpPr>
            <a:spLocks noGrp="1"/>
          </p:cNvSpPr>
          <p:nvPr>
            <p:ph type="dt" sz="half" idx="10"/>
          </p:nvPr>
        </p:nvSpPr>
        <p:spPr/>
        <p:txBody>
          <a:bodyPr/>
          <a:lstStyle/>
          <a:p>
            <a:fld id="{A483AC91-B64B-894B-A170-0579EE695F3B}" type="datetimeFigureOut">
              <a:rPr lang="es-ES" smtClean="0"/>
              <a:pPr/>
              <a:t>16/01/2024</a:t>
            </a:fld>
            <a:endParaRPr lang="es-ES"/>
          </a:p>
        </p:txBody>
      </p:sp>
      <p:sp>
        <p:nvSpPr>
          <p:cNvPr id="5" name="Marcador de pie de página 4">
            <a:extLst>
              <a:ext uri="{FF2B5EF4-FFF2-40B4-BE49-F238E27FC236}">
                <a16:creationId xmlns:a16="http://schemas.microsoft.com/office/drawing/2014/main" id="{0BFBEFFE-C207-B347-94CA-97924A8C743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68CDCD4-9E1E-5247-B95E-20ABFA31B3C4}"/>
              </a:ext>
            </a:extLst>
          </p:cNvPr>
          <p:cNvSpPr>
            <a:spLocks noGrp="1"/>
          </p:cNvSpPr>
          <p:nvPr>
            <p:ph type="sldNum" sz="quarter" idx="12"/>
          </p:nvPr>
        </p:nvSpPr>
        <p:spPr/>
        <p:txBody>
          <a:bodyPr/>
          <a:lstStyle/>
          <a:p>
            <a:fld id="{E10BCF01-1FD8-7B42-BDAB-2D9795C18327}" type="slidenum">
              <a:rPr lang="es-ES" smtClean="0"/>
              <a:pPr/>
              <a:t>‹Nº›</a:t>
            </a:fld>
            <a:endParaRPr lang="es-ES"/>
          </a:p>
        </p:txBody>
      </p:sp>
    </p:spTree>
    <p:extLst>
      <p:ext uri="{BB962C8B-B14F-4D97-AF65-F5344CB8AC3E}">
        <p14:creationId xmlns:p14="http://schemas.microsoft.com/office/powerpoint/2010/main" val="1970782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47F60C0-370D-7647-9EF4-CB5A571D4C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EEABB3A2-E542-1F40-B534-0027C854BD3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2F0DE9D-817E-CA40-B5A6-3D4B309072E7}"/>
              </a:ext>
            </a:extLst>
          </p:cNvPr>
          <p:cNvSpPr>
            <a:spLocks noGrp="1"/>
          </p:cNvSpPr>
          <p:nvPr>
            <p:ph type="dt" sz="half" idx="10"/>
          </p:nvPr>
        </p:nvSpPr>
        <p:spPr/>
        <p:txBody>
          <a:bodyPr/>
          <a:lstStyle/>
          <a:p>
            <a:fld id="{A483AC91-B64B-894B-A170-0579EE695F3B}" type="datetimeFigureOut">
              <a:rPr lang="es-ES" smtClean="0"/>
              <a:pPr/>
              <a:t>16/01/2024</a:t>
            </a:fld>
            <a:endParaRPr lang="es-ES"/>
          </a:p>
        </p:txBody>
      </p:sp>
      <p:sp>
        <p:nvSpPr>
          <p:cNvPr id="5" name="Marcador de pie de página 4">
            <a:extLst>
              <a:ext uri="{FF2B5EF4-FFF2-40B4-BE49-F238E27FC236}">
                <a16:creationId xmlns:a16="http://schemas.microsoft.com/office/drawing/2014/main" id="{D1C765AC-D46F-C246-953B-CDC55A63C81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C85093B-FD1D-D64C-A476-DBDAC3DFEA5F}"/>
              </a:ext>
            </a:extLst>
          </p:cNvPr>
          <p:cNvSpPr>
            <a:spLocks noGrp="1"/>
          </p:cNvSpPr>
          <p:nvPr>
            <p:ph type="sldNum" sz="quarter" idx="12"/>
          </p:nvPr>
        </p:nvSpPr>
        <p:spPr/>
        <p:txBody>
          <a:bodyPr/>
          <a:lstStyle/>
          <a:p>
            <a:fld id="{E10BCF01-1FD8-7B42-BDAB-2D9795C18327}" type="slidenum">
              <a:rPr lang="es-ES" smtClean="0"/>
              <a:pPr/>
              <a:t>‹Nº›</a:t>
            </a:fld>
            <a:endParaRPr lang="es-ES"/>
          </a:p>
        </p:txBody>
      </p:sp>
    </p:spTree>
    <p:extLst>
      <p:ext uri="{BB962C8B-B14F-4D97-AF65-F5344CB8AC3E}">
        <p14:creationId xmlns:p14="http://schemas.microsoft.com/office/powerpoint/2010/main" val="2682391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B4A34A-CBDA-ED4C-806E-E07E2ED117D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FB3B7E9-947F-9145-ABE7-B345B6B5CA5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F88AD50-B667-1246-B317-0F310B0A6A16}"/>
              </a:ext>
            </a:extLst>
          </p:cNvPr>
          <p:cNvSpPr>
            <a:spLocks noGrp="1"/>
          </p:cNvSpPr>
          <p:nvPr>
            <p:ph type="dt" sz="half" idx="10"/>
          </p:nvPr>
        </p:nvSpPr>
        <p:spPr/>
        <p:txBody>
          <a:bodyPr/>
          <a:lstStyle/>
          <a:p>
            <a:fld id="{A483AC91-B64B-894B-A170-0579EE695F3B}" type="datetimeFigureOut">
              <a:rPr lang="es-ES" smtClean="0"/>
              <a:pPr/>
              <a:t>16/01/2024</a:t>
            </a:fld>
            <a:endParaRPr lang="es-ES"/>
          </a:p>
        </p:txBody>
      </p:sp>
      <p:sp>
        <p:nvSpPr>
          <p:cNvPr id="5" name="Marcador de pie de página 4">
            <a:extLst>
              <a:ext uri="{FF2B5EF4-FFF2-40B4-BE49-F238E27FC236}">
                <a16:creationId xmlns:a16="http://schemas.microsoft.com/office/drawing/2014/main" id="{3819EB5D-0FC4-6B47-884F-607F73E7A5C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53B03C-8AB3-9842-9151-3ACEA0DBA895}"/>
              </a:ext>
            </a:extLst>
          </p:cNvPr>
          <p:cNvSpPr>
            <a:spLocks noGrp="1"/>
          </p:cNvSpPr>
          <p:nvPr>
            <p:ph type="sldNum" sz="quarter" idx="12"/>
          </p:nvPr>
        </p:nvSpPr>
        <p:spPr/>
        <p:txBody>
          <a:bodyPr/>
          <a:lstStyle/>
          <a:p>
            <a:fld id="{E10BCF01-1FD8-7B42-BDAB-2D9795C18327}" type="slidenum">
              <a:rPr lang="es-ES" smtClean="0"/>
              <a:pPr/>
              <a:t>‹Nº›</a:t>
            </a:fld>
            <a:endParaRPr lang="es-ES"/>
          </a:p>
        </p:txBody>
      </p:sp>
    </p:spTree>
    <p:extLst>
      <p:ext uri="{BB962C8B-B14F-4D97-AF65-F5344CB8AC3E}">
        <p14:creationId xmlns:p14="http://schemas.microsoft.com/office/powerpoint/2010/main" val="2702586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9B28D1-7CDA-674D-9F53-3D8BCD42AEC5}"/>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90625C05-B6AD-C649-A8E2-24EB16E08C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1EA3D1B-2D6A-044D-BAA8-2DFABC8BF688}"/>
              </a:ext>
            </a:extLst>
          </p:cNvPr>
          <p:cNvSpPr>
            <a:spLocks noGrp="1"/>
          </p:cNvSpPr>
          <p:nvPr>
            <p:ph type="dt" sz="half" idx="10"/>
          </p:nvPr>
        </p:nvSpPr>
        <p:spPr/>
        <p:txBody>
          <a:bodyPr/>
          <a:lstStyle/>
          <a:p>
            <a:fld id="{A483AC91-B64B-894B-A170-0579EE695F3B}" type="datetimeFigureOut">
              <a:rPr lang="es-ES" smtClean="0"/>
              <a:pPr/>
              <a:t>16/01/2024</a:t>
            </a:fld>
            <a:endParaRPr lang="es-ES"/>
          </a:p>
        </p:txBody>
      </p:sp>
      <p:sp>
        <p:nvSpPr>
          <p:cNvPr id="5" name="Marcador de pie de página 4">
            <a:extLst>
              <a:ext uri="{FF2B5EF4-FFF2-40B4-BE49-F238E27FC236}">
                <a16:creationId xmlns:a16="http://schemas.microsoft.com/office/drawing/2014/main" id="{11341A85-36B4-A949-A489-0DE53A25377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A7DFBC9-1A4D-F64C-89AC-49425CB3F1F4}"/>
              </a:ext>
            </a:extLst>
          </p:cNvPr>
          <p:cNvSpPr>
            <a:spLocks noGrp="1"/>
          </p:cNvSpPr>
          <p:nvPr>
            <p:ph type="sldNum" sz="quarter" idx="12"/>
          </p:nvPr>
        </p:nvSpPr>
        <p:spPr/>
        <p:txBody>
          <a:bodyPr/>
          <a:lstStyle/>
          <a:p>
            <a:fld id="{E10BCF01-1FD8-7B42-BDAB-2D9795C18327}" type="slidenum">
              <a:rPr lang="es-ES" smtClean="0"/>
              <a:pPr/>
              <a:t>‹Nº›</a:t>
            </a:fld>
            <a:endParaRPr lang="es-ES"/>
          </a:p>
        </p:txBody>
      </p:sp>
    </p:spTree>
    <p:extLst>
      <p:ext uri="{BB962C8B-B14F-4D97-AF65-F5344CB8AC3E}">
        <p14:creationId xmlns:p14="http://schemas.microsoft.com/office/powerpoint/2010/main" val="2691149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3CC280-3C8D-FE45-9F08-789CCA024FB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97C30A-47F4-444E-A5A0-01098091403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FEFAA7C8-24D9-8D44-95C9-6F44FA60A40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A05179B-C962-9C43-B52B-FD04F670CB08}"/>
              </a:ext>
            </a:extLst>
          </p:cNvPr>
          <p:cNvSpPr>
            <a:spLocks noGrp="1"/>
          </p:cNvSpPr>
          <p:nvPr>
            <p:ph type="dt" sz="half" idx="10"/>
          </p:nvPr>
        </p:nvSpPr>
        <p:spPr/>
        <p:txBody>
          <a:bodyPr/>
          <a:lstStyle/>
          <a:p>
            <a:fld id="{A483AC91-B64B-894B-A170-0579EE695F3B}" type="datetimeFigureOut">
              <a:rPr lang="es-ES" smtClean="0"/>
              <a:pPr/>
              <a:t>16/01/2024</a:t>
            </a:fld>
            <a:endParaRPr lang="es-ES"/>
          </a:p>
        </p:txBody>
      </p:sp>
      <p:sp>
        <p:nvSpPr>
          <p:cNvPr id="6" name="Marcador de pie de página 5">
            <a:extLst>
              <a:ext uri="{FF2B5EF4-FFF2-40B4-BE49-F238E27FC236}">
                <a16:creationId xmlns:a16="http://schemas.microsoft.com/office/drawing/2014/main" id="{3B49853F-1D4E-574E-8564-5B6FEA00F0F9}"/>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133C74-488D-6344-A29A-AE0AE511A785}"/>
              </a:ext>
            </a:extLst>
          </p:cNvPr>
          <p:cNvSpPr>
            <a:spLocks noGrp="1"/>
          </p:cNvSpPr>
          <p:nvPr>
            <p:ph type="sldNum" sz="quarter" idx="12"/>
          </p:nvPr>
        </p:nvSpPr>
        <p:spPr/>
        <p:txBody>
          <a:bodyPr/>
          <a:lstStyle/>
          <a:p>
            <a:fld id="{E10BCF01-1FD8-7B42-BDAB-2D9795C18327}" type="slidenum">
              <a:rPr lang="es-ES" smtClean="0"/>
              <a:pPr/>
              <a:t>‹Nº›</a:t>
            </a:fld>
            <a:endParaRPr lang="es-ES"/>
          </a:p>
        </p:txBody>
      </p:sp>
    </p:spTree>
    <p:extLst>
      <p:ext uri="{BB962C8B-B14F-4D97-AF65-F5344CB8AC3E}">
        <p14:creationId xmlns:p14="http://schemas.microsoft.com/office/powerpoint/2010/main" val="1309001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BCE51-3891-5146-9AA4-C133D7E03323}"/>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969E2E-60C7-6F46-94DF-C6F777BB06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86437-18B0-A242-A5E9-87A0432EA6AA}"/>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7DB0A57-113F-434D-B170-8E1D8F071F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94DDB35-0B98-B340-972E-1AD639715F94}"/>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0E3A41B7-5FED-EF4D-8233-B6262DD4B2C8}"/>
              </a:ext>
            </a:extLst>
          </p:cNvPr>
          <p:cNvSpPr>
            <a:spLocks noGrp="1"/>
          </p:cNvSpPr>
          <p:nvPr>
            <p:ph type="dt" sz="half" idx="10"/>
          </p:nvPr>
        </p:nvSpPr>
        <p:spPr/>
        <p:txBody>
          <a:bodyPr/>
          <a:lstStyle/>
          <a:p>
            <a:fld id="{A483AC91-B64B-894B-A170-0579EE695F3B}" type="datetimeFigureOut">
              <a:rPr lang="es-ES" smtClean="0"/>
              <a:pPr/>
              <a:t>16/01/2024</a:t>
            </a:fld>
            <a:endParaRPr lang="es-ES"/>
          </a:p>
        </p:txBody>
      </p:sp>
      <p:sp>
        <p:nvSpPr>
          <p:cNvPr id="8" name="Marcador de pie de página 7">
            <a:extLst>
              <a:ext uri="{FF2B5EF4-FFF2-40B4-BE49-F238E27FC236}">
                <a16:creationId xmlns:a16="http://schemas.microsoft.com/office/drawing/2014/main" id="{F315FEDF-484D-574F-AA05-0D362E89B11B}"/>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8DE2EB16-FAA3-9E4C-9C40-AE48E8F6655E}"/>
              </a:ext>
            </a:extLst>
          </p:cNvPr>
          <p:cNvSpPr>
            <a:spLocks noGrp="1"/>
          </p:cNvSpPr>
          <p:nvPr>
            <p:ph type="sldNum" sz="quarter" idx="12"/>
          </p:nvPr>
        </p:nvSpPr>
        <p:spPr/>
        <p:txBody>
          <a:bodyPr/>
          <a:lstStyle/>
          <a:p>
            <a:fld id="{E10BCF01-1FD8-7B42-BDAB-2D9795C18327}" type="slidenum">
              <a:rPr lang="es-ES" smtClean="0"/>
              <a:pPr/>
              <a:t>‹Nº›</a:t>
            </a:fld>
            <a:endParaRPr lang="es-ES"/>
          </a:p>
        </p:txBody>
      </p:sp>
    </p:spTree>
    <p:extLst>
      <p:ext uri="{BB962C8B-B14F-4D97-AF65-F5344CB8AC3E}">
        <p14:creationId xmlns:p14="http://schemas.microsoft.com/office/powerpoint/2010/main" val="2313258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954C5F-16BA-2546-B38F-D28799D79E1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E62F878-6749-B341-A138-FF341838C935}"/>
              </a:ext>
            </a:extLst>
          </p:cNvPr>
          <p:cNvSpPr>
            <a:spLocks noGrp="1"/>
          </p:cNvSpPr>
          <p:nvPr>
            <p:ph type="dt" sz="half" idx="10"/>
          </p:nvPr>
        </p:nvSpPr>
        <p:spPr/>
        <p:txBody>
          <a:bodyPr/>
          <a:lstStyle/>
          <a:p>
            <a:fld id="{A483AC91-B64B-894B-A170-0579EE695F3B}" type="datetimeFigureOut">
              <a:rPr lang="es-ES" smtClean="0"/>
              <a:pPr/>
              <a:t>16/01/2024</a:t>
            </a:fld>
            <a:endParaRPr lang="es-ES"/>
          </a:p>
        </p:txBody>
      </p:sp>
      <p:sp>
        <p:nvSpPr>
          <p:cNvPr id="4" name="Marcador de pie de página 3">
            <a:extLst>
              <a:ext uri="{FF2B5EF4-FFF2-40B4-BE49-F238E27FC236}">
                <a16:creationId xmlns:a16="http://schemas.microsoft.com/office/drawing/2014/main" id="{0476C83B-4E50-1A47-BBDC-B500FC9E912D}"/>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47BA6CFD-8FDC-DB47-BC38-9BFDEA575B2A}"/>
              </a:ext>
            </a:extLst>
          </p:cNvPr>
          <p:cNvSpPr>
            <a:spLocks noGrp="1"/>
          </p:cNvSpPr>
          <p:nvPr>
            <p:ph type="sldNum" sz="quarter" idx="12"/>
          </p:nvPr>
        </p:nvSpPr>
        <p:spPr/>
        <p:txBody>
          <a:bodyPr/>
          <a:lstStyle/>
          <a:p>
            <a:fld id="{E10BCF01-1FD8-7B42-BDAB-2D9795C18327}" type="slidenum">
              <a:rPr lang="es-ES" smtClean="0"/>
              <a:pPr/>
              <a:t>‹Nº›</a:t>
            </a:fld>
            <a:endParaRPr lang="es-ES"/>
          </a:p>
        </p:txBody>
      </p:sp>
    </p:spTree>
    <p:extLst>
      <p:ext uri="{BB962C8B-B14F-4D97-AF65-F5344CB8AC3E}">
        <p14:creationId xmlns:p14="http://schemas.microsoft.com/office/powerpoint/2010/main" val="292021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D69C041-A89C-0340-B2F5-A1021AEC21D4}"/>
              </a:ext>
            </a:extLst>
          </p:cNvPr>
          <p:cNvSpPr>
            <a:spLocks noGrp="1"/>
          </p:cNvSpPr>
          <p:nvPr>
            <p:ph type="dt" sz="half" idx="10"/>
          </p:nvPr>
        </p:nvSpPr>
        <p:spPr/>
        <p:txBody>
          <a:bodyPr/>
          <a:lstStyle/>
          <a:p>
            <a:fld id="{A483AC91-B64B-894B-A170-0579EE695F3B}" type="datetimeFigureOut">
              <a:rPr lang="es-ES" smtClean="0"/>
              <a:pPr/>
              <a:t>16/01/2024</a:t>
            </a:fld>
            <a:endParaRPr lang="es-ES"/>
          </a:p>
        </p:txBody>
      </p:sp>
      <p:sp>
        <p:nvSpPr>
          <p:cNvPr id="3" name="Marcador de pie de página 2">
            <a:extLst>
              <a:ext uri="{FF2B5EF4-FFF2-40B4-BE49-F238E27FC236}">
                <a16:creationId xmlns:a16="http://schemas.microsoft.com/office/drawing/2014/main" id="{1D736591-9A1B-8E40-AE58-31E65002F78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87E5E54-2834-824E-A735-87066501A868}"/>
              </a:ext>
            </a:extLst>
          </p:cNvPr>
          <p:cNvSpPr>
            <a:spLocks noGrp="1"/>
          </p:cNvSpPr>
          <p:nvPr>
            <p:ph type="sldNum" sz="quarter" idx="12"/>
          </p:nvPr>
        </p:nvSpPr>
        <p:spPr/>
        <p:txBody>
          <a:bodyPr/>
          <a:lstStyle/>
          <a:p>
            <a:fld id="{E10BCF01-1FD8-7B42-BDAB-2D9795C18327}" type="slidenum">
              <a:rPr lang="es-ES" smtClean="0"/>
              <a:pPr/>
              <a:t>‹Nº›</a:t>
            </a:fld>
            <a:endParaRPr lang="es-ES"/>
          </a:p>
        </p:txBody>
      </p:sp>
    </p:spTree>
    <p:extLst>
      <p:ext uri="{BB962C8B-B14F-4D97-AF65-F5344CB8AC3E}">
        <p14:creationId xmlns:p14="http://schemas.microsoft.com/office/powerpoint/2010/main" val="3636633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F413AF-5DA6-8B48-B318-7704B8479B3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0B1E600-A225-E84A-9FEF-E327B7E7DC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77FE0C9B-3226-1E40-BAC1-27E8471A05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C5B177-C0FA-064D-A0B4-E23297520B11}"/>
              </a:ext>
            </a:extLst>
          </p:cNvPr>
          <p:cNvSpPr>
            <a:spLocks noGrp="1"/>
          </p:cNvSpPr>
          <p:nvPr>
            <p:ph type="dt" sz="half" idx="10"/>
          </p:nvPr>
        </p:nvSpPr>
        <p:spPr/>
        <p:txBody>
          <a:bodyPr/>
          <a:lstStyle/>
          <a:p>
            <a:fld id="{A483AC91-B64B-894B-A170-0579EE695F3B}" type="datetimeFigureOut">
              <a:rPr lang="es-ES" smtClean="0"/>
              <a:pPr/>
              <a:t>16/01/2024</a:t>
            </a:fld>
            <a:endParaRPr lang="es-ES"/>
          </a:p>
        </p:txBody>
      </p:sp>
      <p:sp>
        <p:nvSpPr>
          <p:cNvPr id="6" name="Marcador de pie de página 5">
            <a:extLst>
              <a:ext uri="{FF2B5EF4-FFF2-40B4-BE49-F238E27FC236}">
                <a16:creationId xmlns:a16="http://schemas.microsoft.com/office/drawing/2014/main" id="{98AA133E-7ED5-AB41-BE35-3F17644ED77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2F6787E-C44D-B041-9965-3E995478F364}"/>
              </a:ext>
            </a:extLst>
          </p:cNvPr>
          <p:cNvSpPr>
            <a:spLocks noGrp="1"/>
          </p:cNvSpPr>
          <p:nvPr>
            <p:ph type="sldNum" sz="quarter" idx="12"/>
          </p:nvPr>
        </p:nvSpPr>
        <p:spPr/>
        <p:txBody>
          <a:bodyPr/>
          <a:lstStyle/>
          <a:p>
            <a:fld id="{E10BCF01-1FD8-7B42-BDAB-2D9795C18327}" type="slidenum">
              <a:rPr lang="es-ES" smtClean="0"/>
              <a:pPr/>
              <a:t>‹Nº›</a:t>
            </a:fld>
            <a:endParaRPr lang="es-ES"/>
          </a:p>
        </p:txBody>
      </p:sp>
    </p:spTree>
    <p:extLst>
      <p:ext uri="{BB962C8B-B14F-4D97-AF65-F5344CB8AC3E}">
        <p14:creationId xmlns:p14="http://schemas.microsoft.com/office/powerpoint/2010/main" val="3150065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8CAAF9-9FD8-3B4F-8386-599A5262CC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79F94F0-6B82-2645-ADDC-807DE3F99E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B9077C68-AD33-A441-B47C-C890FEF54F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27EEB59-4E81-2B41-8C4A-4276808CECCB}"/>
              </a:ext>
            </a:extLst>
          </p:cNvPr>
          <p:cNvSpPr>
            <a:spLocks noGrp="1"/>
          </p:cNvSpPr>
          <p:nvPr>
            <p:ph type="dt" sz="half" idx="10"/>
          </p:nvPr>
        </p:nvSpPr>
        <p:spPr/>
        <p:txBody>
          <a:bodyPr/>
          <a:lstStyle/>
          <a:p>
            <a:fld id="{A483AC91-B64B-894B-A170-0579EE695F3B}" type="datetimeFigureOut">
              <a:rPr lang="es-ES" smtClean="0"/>
              <a:pPr/>
              <a:t>16/01/2024</a:t>
            </a:fld>
            <a:endParaRPr lang="es-ES"/>
          </a:p>
        </p:txBody>
      </p:sp>
      <p:sp>
        <p:nvSpPr>
          <p:cNvPr id="6" name="Marcador de pie de página 5">
            <a:extLst>
              <a:ext uri="{FF2B5EF4-FFF2-40B4-BE49-F238E27FC236}">
                <a16:creationId xmlns:a16="http://schemas.microsoft.com/office/drawing/2014/main" id="{695B5EFE-EEC6-0945-BF70-FF803D0B294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F91CC1F-A2F9-0448-9765-20BBFDACF9EB}"/>
              </a:ext>
            </a:extLst>
          </p:cNvPr>
          <p:cNvSpPr>
            <a:spLocks noGrp="1"/>
          </p:cNvSpPr>
          <p:nvPr>
            <p:ph type="sldNum" sz="quarter" idx="12"/>
          </p:nvPr>
        </p:nvSpPr>
        <p:spPr/>
        <p:txBody>
          <a:bodyPr/>
          <a:lstStyle/>
          <a:p>
            <a:fld id="{E10BCF01-1FD8-7B42-BDAB-2D9795C18327}" type="slidenum">
              <a:rPr lang="es-ES" smtClean="0"/>
              <a:pPr/>
              <a:t>‹Nº›</a:t>
            </a:fld>
            <a:endParaRPr lang="es-ES"/>
          </a:p>
        </p:txBody>
      </p:sp>
    </p:spTree>
    <p:extLst>
      <p:ext uri="{BB962C8B-B14F-4D97-AF65-F5344CB8AC3E}">
        <p14:creationId xmlns:p14="http://schemas.microsoft.com/office/powerpoint/2010/main" val="1845464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4EC1A3E7-1A9D-2B49-BB4E-98FD25EED6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50AE7F33-9BE1-4D4D-9028-ECB38EAEA6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7C6B4A6-2854-7F4A-8BAD-B3255E1BED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83AC91-B64B-894B-A170-0579EE695F3B}" type="datetimeFigureOut">
              <a:rPr lang="es-ES" smtClean="0"/>
              <a:pPr/>
              <a:t>16/01/2024</a:t>
            </a:fld>
            <a:endParaRPr lang="es-ES"/>
          </a:p>
        </p:txBody>
      </p:sp>
      <p:sp>
        <p:nvSpPr>
          <p:cNvPr id="5" name="Marcador de pie de página 4">
            <a:extLst>
              <a:ext uri="{FF2B5EF4-FFF2-40B4-BE49-F238E27FC236}">
                <a16:creationId xmlns:a16="http://schemas.microsoft.com/office/drawing/2014/main" id="{5ED0FF79-1B2F-584B-985C-B3557DB0B5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964CA9AB-CBB8-E649-8C6D-0CEDE39F53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0BCF01-1FD8-7B42-BDAB-2D9795C18327}" type="slidenum">
              <a:rPr lang="es-ES" smtClean="0"/>
              <a:pPr/>
              <a:t>‹Nº›</a:t>
            </a:fld>
            <a:endParaRPr lang="es-ES"/>
          </a:p>
        </p:txBody>
      </p:sp>
    </p:spTree>
    <p:extLst>
      <p:ext uri="{BB962C8B-B14F-4D97-AF65-F5344CB8AC3E}">
        <p14:creationId xmlns:p14="http://schemas.microsoft.com/office/powerpoint/2010/main" val="29765124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oseluiscastrogironamartinez@gmail.com" TargetMode="External"/><Relationship Id="rId2" Type="http://schemas.openxmlformats.org/officeDocument/2006/relationships/hyperlink" Target="about:blank" TargetMode="Externa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comunidad.madrid/servicios/salud/instrucciones-previas"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3051803"/>
          </a:xfrm>
          <a:noFill/>
          <a:ln>
            <a:noFill/>
          </a:ln>
        </p:spPr>
        <p:txBody>
          <a:bodyPr>
            <a:normAutofit fontScale="90000"/>
          </a:bodyPr>
          <a:lstStyle/>
          <a:p>
            <a:r>
              <a:rPr lang="es-ES" sz="4800" b="1" dirty="0">
                <a:solidFill>
                  <a:schemeClr val="accent1"/>
                </a:solidFill>
              </a:rPr>
              <a:t>Ley 8/2021</a:t>
            </a:r>
            <a:r>
              <a:rPr lang="es-ES" sz="4800" dirty="0"/>
              <a:t>, </a:t>
            </a:r>
            <a:r>
              <a:rPr lang="es-ES" sz="4800" b="1" dirty="0"/>
              <a:t>de 2 de junio, por la que se reforma la legislación civil y procesal </a:t>
            </a:r>
            <a:r>
              <a:rPr lang="es-ES" sz="4800" b="1" dirty="0">
                <a:solidFill>
                  <a:schemeClr val="accent1"/>
                </a:solidFill>
              </a:rPr>
              <a:t>para </a:t>
            </a:r>
            <a:r>
              <a:rPr lang="es-ES" sz="4800" b="1" u="sng" dirty="0">
                <a:solidFill>
                  <a:schemeClr val="accent1"/>
                </a:solidFill>
              </a:rPr>
              <a:t>el apoyo a las personas con discapacidad</a:t>
            </a:r>
            <a:r>
              <a:rPr lang="es-ES" sz="4800" u="sng" dirty="0">
                <a:solidFill>
                  <a:schemeClr val="accent1"/>
                </a:solidFill>
              </a:rPr>
              <a:t> </a:t>
            </a:r>
            <a:r>
              <a:rPr lang="es-ES" sz="4800" b="1" u="sng" dirty="0">
                <a:solidFill>
                  <a:schemeClr val="accent1"/>
                </a:solidFill>
              </a:rPr>
              <a:t>en el ejercicio de su capacidad jurídica</a:t>
            </a:r>
            <a:r>
              <a:rPr lang="es-ES" sz="4800" dirty="0"/>
              <a:t>.</a:t>
            </a:r>
          </a:p>
        </p:txBody>
      </p:sp>
      <p:sp>
        <p:nvSpPr>
          <p:cNvPr id="3" name="Subtítulo 2"/>
          <p:cNvSpPr>
            <a:spLocks noGrp="1"/>
          </p:cNvSpPr>
          <p:nvPr>
            <p:ph type="subTitle" idx="1"/>
          </p:nvPr>
        </p:nvSpPr>
        <p:spPr>
          <a:xfrm>
            <a:off x="5411755" y="4544008"/>
            <a:ext cx="6354147" cy="2014747"/>
          </a:xfrm>
        </p:spPr>
        <p:txBody>
          <a:bodyPr>
            <a:normAutofit fontScale="25000" lnSpcReduction="20000"/>
          </a:bodyPr>
          <a:lstStyle/>
          <a:p>
            <a:r>
              <a:rPr lang="es-ES" sz="11200" dirty="0"/>
              <a:t>Fundación Aequitas</a:t>
            </a:r>
          </a:p>
          <a:p>
            <a:r>
              <a:rPr lang="es-ES" sz="11200" dirty="0">
                <a:hlinkClick r:id="rId2"/>
              </a:rPr>
              <a:t>www.aequitas.org</a:t>
            </a:r>
            <a:r>
              <a:rPr lang="es-ES" sz="11200" dirty="0"/>
              <a:t> </a:t>
            </a:r>
          </a:p>
          <a:p>
            <a:r>
              <a:rPr lang="es-ES" sz="11200" dirty="0"/>
              <a:t>José Luis </a:t>
            </a:r>
            <a:r>
              <a:rPr lang="es-ES" sz="11200" dirty="0" err="1"/>
              <a:t>Castro-Girona</a:t>
            </a:r>
            <a:r>
              <a:rPr lang="es-ES" sz="11200" dirty="0"/>
              <a:t> Martínez</a:t>
            </a:r>
          </a:p>
          <a:p>
            <a:r>
              <a:rPr lang="es-ES" sz="11200" dirty="0">
                <a:hlinkClick r:id="rId3"/>
              </a:rPr>
              <a:t>joseluiscastrogironamartinez@gmail.com</a:t>
            </a:r>
            <a:r>
              <a:rPr lang="es-ES" sz="11200" dirty="0"/>
              <a:t> </a:t>
            </a:r>
          </a:p>
          <a:p>
            <a:endParaRPr lang="es-ES" sz="11200" dirty="0"/>
          </a:p>
          <a:p>
            <a:r>
              <a:rPr lang="es-ES" sz="2600" dirty="0"/>
              <a:t> </a:t>
            </a:r>
          </a:p>
        </p:txBody>
      </p:sp>
      <p:pic>
        <p:nvPicPr>
          <p:cNvPr id="5" name="Imagen 4" descr="Icono&#10;&#10;Descripción generada automáticamente">
            <a:extLst>
              <a:ext uri="{FF2B5EF4-FFF2-40B4-BE49-F238E27FC236}">
                <a16:creationId xmlns:a16="http://schemas.microsoft.com/office/drawing/2014/main" id="{3D9E26A3-6758-4344-AF32-D2583558CEEA}"/>
              </a:ext>
            </a:extLst>
          </p:cNvPr>
          <p:cNvPicPr>
            <a:picLocks noChangeAspect="1"/>
          </p:cNvPicPr>
          <p:nvPr/>
        </p:nvPicPr>
        <p:blipFill>
          <a:blip r:embed="rId4">
            <a:alphaModFix amt="47000"/>
          </a:blip>
          <a:stretch>
            <a:fillRect/>
          </a:stretch>
        </p:blipFill>
        <p:spPr>
          <a:xfrm>
            <a:off x="281467" y="4105468"/>
            <a:ext cx="2055223" cy="2752531"/>
          </a:xfrm>
          <a:prstGeom prst="rect">
            <a:avLst/>
          </a:prstGeom>
        </p:spPr>
      </p:pic>
    </p:spTree>
    <p:extLst>
      <p:ext uri="{BB962C8B-B14F-4D97-AF65-F5344CB8AC3E}">
        <p14:creationId xmlns:p14="http://schemas.microsoft.com/office/powerpoint/2010/main" val="2284531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47A3221-AD53-45B3-3E64-BCB7C2F7F300}"/>
              </a:ext>
            </a:extLst>
          </p:cNvPr>
          <p:cNvSpPr>
            <a:spLocks noGrp="1"/>
          </p:cNvSpPr>
          <p:nvPr>
            <p:ph idx="1"/>
          </p:nvPr>
        </p:nvSpPr>
        <p:spPr>
          <a:xfrm>
            <a:off x="578498" y="270588"/>
            <a:ext cx="11122090" cy="6130212"/>
          </a:xfrm>
        </p:spPr>
        <p:txBody>
          <a:bodyPr>
            <a:normAutofit lnSpcReduction="10000"/>
          </a:bodyPr>
          <a:lstStyle/>
          <a:p>
            <a:pPr marL="0" indent="0">
              <a:buNone/>
            </a:pPr>
            <a:endParaRPr lang="es-ES" sz="2000" b="1" dirty="0"/>
          </a:p>
          <a:p>
            <a:pPr marL="0" indent="0">
              <a:buNone/>
            </a:pPr>
            <a:r>
              <a:rPr lang="es-ES" sz="2600" b="1" dirty="0">
                <a:solidFill>
                  <a:schemeClr val="accent1"/>
                </a:solidFill>
              </a:rPr>
              <a:t>	</a:t>
            </a:r>
            <a:r>
              <a:rPr lang="es-ES" sz="2200" b="1" u="sng" dirty="0">
                <a:solidFill>
                  <a:schemeClr val="accent1"/>
                </a:solidFill>
              </a:rPr>
              <a:t>LAS MEDIDAS JUDICIALES DE APOYO: </a:t>
            </a:r>
            <a:r>
              <a:rPr lang="es-ES" sz="2200" b="1" dirty="0"/>
              <a:t>LA CURATELA Y EL DEFENSOR JUDICIAL. </a:t>
            </a:r>
            <a:r>
              <a:rPr lang="es-ES" sz="2200" dirty="0"/>
              <a:t>Tienen carácter subsidiario, sólo en defecto de los anteriores apoyos, cuando éstos se demuestren insuficientes o exista un posible conflicto de intereses se adoptarán.</a:t>
            </a:r>
          </a:p>
          <a:p>
            <a:pPr marL="0" indent="0">
              <a:buNone/>
            </a:pPr>
            <a:r>
              <a:rPr lang="es-ES" sz="2200" b="1" dirty="0">
                <a:solidFill>
                  <a:srgbClr val="00B050"/>
                </a:solidFill>
              </a:rPr>
              <a:t>	LA CURATELA</a:t>
            </a:r>
            <a:r>
              <a:rPr lang="es-ES" sz="2200" b="1" dirty="0"/>
              <a:t>, </a:t>
            </a:r>
            <a:r>
              <a:rPr lang="es-ES" sz="2200" dirty="0"/>
              <a:t>como </a:t>
            </a:r>
            <a:r>
              <a:rPr lang="es-ES" sz="2200" b="1" dirty="0">
                <a:solidFill>
                  <a:schemeClr val="accent1"/>
                </a:solidFill>
              </a:rPr>
              <a:t>regla general </a:t>
            </a:r>
            <a:r>
              <a:rPr lang="es-ES" sz="2200" dirty="0"/>
              <a:t>ha de ser </a:t>
            </a:r>
            <a:r>
              <a:rPr lang="es-ES" sz="2200" b="1" dirty="0">
                <a:solidFill>
                  <a:schemeClr val="accent1"/>
                </a:solidFill>
              </a:rPr>
              <a:t>asistencia,</a:t>
            </a:r>
            <a:r>
              <a:rPr lang="es-ES" sz="2200" b="1" dirty="0"/>
              <a:t> </a:t>
            </a:r>
            <a:r>
              <a:rPr lang="es-ES" sz="2200" dirty="0"/>
              <a:t>de apoyo, sólo </a:t>
            </a:r>
            <a:r>
              <a:rPr lang="es-ES" sz="2200" b="1" dirty="0">
                <a:solidFill>
                  <a:schemeClr val="accent1"/>
                </a:solidFill>
              </a:rPr>
              <a:t>excepcionalmente</a:t>
            </a:r>
            <a:r>
              <a:rPr lang="es-ES" sz="2200" b="1" dirty="0"/>
              <a:t> </a:t>
            </a:r>
            <a:r>
              <a:rPr lang="es-ES" sz="2200" dirty="0"/>
              <a:t>será </a:t>
            </a:r>
            <a:r>
              <a:rPr lang="es-ES" sz="2200" b="1" dirty="0">
                <a:solidFill>
                  <a:schemeClr val="accent1"/>
                </a:solidFill>
              </a:rPr>
              <a:t>representativa, </a:t>
            </a:r>
            <a:r>
              <a:rPr lang="es-ES" sz="2200" dirty="0"/>
              <a:t>es un cargo voluntario, han de fijarse aquellos ámbitos en los que se necesite su actuación y con qué intensidad, control o vigilancia, además de la ejercida por el ministerio fiscal.</a:t>
            </a:r>
          </a:p>
          <a:p>
            <a:pPr marL="0" indent="0">
              <a:buNone/>
            </a:pPr>
            <a:r>
              <a:rPr lang="es-ES" sz="2200" dirty="0"/>
              <a:t>	</a:t>
            </a:r>
            <a:r>
              <a:rPr lang="es-ES" sz="2200" b="1" dirty="0"/>
              <a:t>Clases de curatela: </a:t>
            </a:r>
            <a:r>
              <a:rPr lang="es-ES" sz="2200" b="1" dirty="0">
                <a:solidFill>
                  <a:srgbClr val="FF0000"/>
                </a:solidFill>
              </a:rPr>
              <a:t>Asistencial, representativa y mixta.+</a:t>
            </a:r>
          </a:p>
          <a:p>
            <a:pPr marL="0" indent="0">
              <a:buNone/>
            </a:pPr>
            <a:r>
              <a:rPr lang="es-ES" sz="2200" b="1" dirty="0"/>
              <a:t>	</a:t>
            </a:r>
            <a:r>
              <a:rPr lang="es-ES" sz="2200" b="1" dirty="0">
                <a:solidFill>
                  <a:schemeClr val="accent1"/>
                </a:solidFill>
              </a:rPr>
              <a:t>El curador </a:t>
            </a:r>
            <a:r>
              <a:rPr lang="es-ES" sz="2200" dirty="0"/>
              <a:t>tomará posesión de su cargo ante el letrado de la Administración de Justicia.</a:t>
            </a:r>
          </a:p>
          <a:p>
            <a:pPr marL="0" indent="0">
              <a:buNone/>
            </a:pPr>
            <a:r>
              <a:rPr lang="es-ES" sz="2200" dirty="0"/>
              <a:t>	En el ejercicio de la curatela, </a:t>
            </a:r>
            <a:r>
              <a:rPr lang="es-ES" sz="2200" b="1" dirty="0">
                <a:solidFill>
                  <a:schemeClr val="accent1"/>
                </a:solidFill>
              </a:rPr>
              <a:t>estará obligado:</a:t>
            </a:r>
          </a:p>
          <a:p>
            <a:pPr marL="0" indent="0">
              <a:buNone/>
            </a:pPr>
            <a:r>
              <a:rPr lang="es-ES" sz="2200" b="1" dirty="0">
                <a:solidFill>
                  <a:schemeClr val="accent1"/>
                </a:solidFill>
              </a:rPr>
              <a:t>	- A mantener contacto personal con la persona a la que va a prestar apoyo y a desempeñar las funciones encomendadas con la diligencia debida</a:t>
            </a:r>
            <a:r>
              <a:rPr lang="es-ES" sz="2200" dirty="0">
                <a:solidFill>
                  <a:schemeClr val="accent1"/>
                </a:solidFill>
              </a:rPr>
              <a:t>. (No vivir)</a:t>
            </a:r>
          </a:p>
          <a:p>
            <a:pPr marL="0" indent="0">
              <a:buNone/>
            </a:pPr>
            <a:r>
              <a:rPr lang="es-ES" sz="2200" b="1" dirty="0">
                <a:solidFill>
                  <a:schemeClr val="accent1"/>
                </a:solidFill>
              </a:rPr>
              <a:t>	- A respetar la voluntad, deseos y preferencias </a:t>
            </a:r>
            <a:r>
              <a:rPr lang="es-ES" sz="2200" dirty="0"/>
              <a:t>de la persona </a:t>
            </a:r>
            <a:r>
              <a:rPr lang="es-ES" sz="2200" dirty="0" err="1"/>
              <a:t>curatelada</a:t>
            </a:r>
            <a:r>
              <a:rPr lang="es-ES" sz="2200" dirty="0"/>
              <a:t>.</a:t>
            </a:r>
          </a:p>
          <a:p>
            <a:pPr marL="0" indent="0">
              <a:buNone/>
            </a:pPr>
            <a:r>
              <a:rPr lang="es-ES" sz="2200" dirty="0"/>
              <a:t>	- </a:t>
            </a:r>
            <a:r>
              <a:rPr lang="es-ES" sz="2200" b="1" dirty="0">
                <a:solidFill>
                  <a:srgbClr val="0070C0"/>
                </a:solidFill>
              </a:rPr>
              <a:t>P</a:t>
            </a:r>
            <a:r>
              <a:rPr lang="es-ES" sz="2200" b="1" dirty="0">
                <a:solidFill>
                  <a:schemeClr val="accent1"/>
                </a:solidFill>
              </a:rPr>
              <a:t>rocurará que la persona </a:t>
            </a:r>
            <a:r>
              <a:rPr lang="es-ES" sz="2200" b="1" dirty="0" err="1">
                <a:solidFill>
                  <a:schemeClr val="accent1"/>
                </a:solidFill>
              </a:rPr>
              <a:t>curatelada</a:t>
            </a:r>
            <a:r>
              <a:rPr lang="es-ES" sz="2200" b="1" dirty="0">
                <a:solidFill>
                  <a:schemeClr val="accent1"/>
                </a:solidFill>
              </a:rPr>
              <a:t> pueda desarrollar su propio proceso de toma de decisiones y fomentará las aptitudes </a:t>
            </a:r>
            <a:r>
              <a:rPr lang="es-ES" sz="2200" dirty="0"/>
              <a:t>de la persona a la que preste apoyo, de modo que </a:t>
            </a:r>
            <a:r>
              <a:rPr lang="es-ES" sz="2200" b="1" dirty="0">
                <a:solidFill>
                  <a:schemeClr val="accent1"/>
                </a:solidFill>
              </a:rPr>
              <a:t>pueda ejercer su capacidad con menos apoyo en el futuro”. </a:t>
            </a:r>
            <a:r>
              <a:rPr lang="es-ES" sz="2200" dirty="0"/>
              <a:t>(Art 282 CC)</a:t>
            </a:r>
          </a:p>
          <a:p>
            <a:pPr marL="0" indent="0">
              <a:buNone/>
            </a:pPr>
            <a:endParaRPr lang="es-ES" sz="2000" dirty="0"/>
          </a:p>
          <a:p>
            <a:pPr marL="0" indent="0">
              <a:buNone/>
            </a:pPr>
            <a:endParaRPr lang="es-ES" sz="2000" dirty="0"/>
          </a:p>
        </p:txBody>
      </p:sp>
    </p:spTree>
    <p:extLst>
      <p:ext uri="{BB962C8B-B14F-4D97-AF65-F5344CB8AC3E}">
        <p14:creationId xmlns:p14="http://schemas.microsoft.com/office/powerpoint/2010/main" val="2552281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0E1840D-2938-C4F3-DA3F-20C0A9E01261}"/>
              </a:ext>
            </a:extLst>
          </p:cNvPr>
          <p:cNvSpPr>
            <a:spLocks noGrp="1"/>
          </p:cNvSpPr>
          <p:nvPr>
            <p:ph idx="1"/>
          </p:nvPr>
        </p:nvSpPr>
        <p:spPr>
          <a:xfrm>
            <a:off x="494523" y="261257"/>
            <a:ext cx="11374016" cy="6279502"/>
          </a:xfrm>
        </p:spPr>
        <p:txBody>
          <a:bodyPr>
            <a:normAutofit/>
          </a:bodyPr>
          <a:lstStyle/>
          <a:p>
            <a:pPr marL="0" indent="0">
              <a:buNone/>
            </a:pPr>
            <a:r>
              <a:rPr lang="es-ES" b="1" dirty="0"/>
              <a:t>	 </a:t>
            </a:r>
            <a:r>
              <a:rPr lang="es-ES" sz="2200" dirty="0"/>
              <a:t>La autoridad judicial constituirá </a:t>
            </a:r>
            <a:r>
              <a:rPr lang="es-ES" sz="2200" b="1" dirty="0">
                <a:solidFill>
                  <a:schemeClr val="accent1"/>
                </a:solidFill>
              </a:rPr>
              <a:t>la curatela </a:t>
            </a:r>
            <a:r>
              <a:rPr lang="es-ES" sz="2200" dirty="0"/>
              <a:t>mediante resolución motivada </a:t>
            </a:r>
            <a:r>
              <a:rPr lang="es-ES" sz="2200" b="1" dirty="0">
                <a:solidFill>
                  <a:schemeClr val="accent1"/>
                </a:solidFill>
              </a:rPr>
              <a:t>cuando no exista otra medida de apoyo suficiente</a:t>
            </a:r>
            <a:r>
              <a:rPr lang="es-ES" sz="2200" dirty="0"/>
              <a:t> para la persona con discapacidad.</a:t>
            </a:r>
          </a:p>
          <a:p>
            <a:pPr marL="0" indent="0">
              <a:buNone/>
            </a:pPr>
            <a:r>
              <a:rPr lang="es-ES" sz="2200" dirty="0"/>
              <a:t>	Determinará los actos para los que la persona requiere asistencia del curador en el ejercicio de su capacidad jurídica atendiendo a sus </a:t>
            </a:r>
            <a:r>
              <a:rPr lang="es-ES" sz="2200" b="1" dirty="0">
                <a:solidFill>
                  <a:schemeClr val="accent1"/>
                </a:solidFill>
              </a:rPr>
              <a:t>concretas necesidades de apoyo.</a:t>
            </a:r>
          </a:p>
          <a:p>
            <a:pPr marL="0" indent="0">
              <a:buNone/>
            </a:pPr>
            <a:r>
              <a:rPr lang="es-ES" sz="2200" dirty="0">
                <a:solidFill>
                  <a:schemeClr val="accent1"/>
                </a:solidFill>
              </a:rPr>
              <a:t>	</a:t>
            </a:r>
            <a:r>
              <a:rPr lang="es-ES" sz="2200" b="1" dirty="0">
                <a:solidFill>
                  <a:srgbClr val="FF0000"/>
                </a:solidFill>
              </a:rPr>
              <a:t>Sólo excepcionalmente </a:t>
            </a:r>
            <a:r>
              <a:rPr lang="es-ES" sz="2200" dirty="0"/>
              <a:t>la autoridad judicial determinará en resolución motivada los actos concretos en los que </a:t>
            </a:r>
            <a:r>
              <a:rPr lang="es-ES" sz="2200" b="1" dirty="0">
                <a:solidFill>
                  <a:schemeClr val="accent1"/>
                </a:solidFill>
              </a:rPr>
              <a:t>el curador habrá de asumir la representación </a:t>
            </a:r>
            <a:r>
              <a:rPr lang="es-ES" sz="2200" dirty="0"/>
              <a:t>de la persona con discapacidad.</a:t>
            </a:r>
          </a:p>
          <a:p>
            <a:pPr marL="0" indent="0">
              <a:buNone/>
            </a:pPr>
            <a:r>
              <a:rPr lang="es-ES" sz="2200" dirty="0"/>
              <a:t>	El curador actuará bajo los criterios fijados en el </a:t>
            </a:r>
            <a:r>
              <a:rPr lang="es-ES" sz="2200" b="1" dirty="0"/>
              <a:t>artículo 249.</a:t>
            </a:r>
          </a:p>
          <a:p>
            <a:pPr marL="0" indent="0">
              <a:buNone/>
            </a:pPr>
            <a:r>
              <a:rPr lang="es-ES" sz="2200" dirty="0"/>
              <a:t>En ningún caso podrá incluir la resolución judicial la mera privación de derechos. (</a:t>
            </a:r>
            <a:r>
              <a:rPr kumimoji="0" lang="es-ES" sz="2200" i="0" u="none" strike="noStrike" kern="1200" cap="none" spc="0" normalizeH="0" baseline="0" noProof="0" dirty="0">
                <a:ln>
                  <a:noFill/>
                </a:ln>
                <a:solidFill>
                  <a:prstClr val="black"/>
                </a:solidFill>
                <a:effectLst/>
                <a:uLnTx/>
                <a:uFillTx/>
                <a:latin typeface="Calibri" panose="020F0502020204030204"/>
                <a:ea typeface="+mn-ea"/>
                <a:cs typeface="+mn-cs"/>
              </a:rPr>
              <a:t>Artículo 269)</a:t>
            </a:r>
            <a:endParaRPr lang="es-ES" sz="2200" dirty="0"/>
          </a:p>
          <a:p>
            <a:pPr marL="0" indent="0">
              <a:buNone/>
            </a:pPr>
            <a:r>
              <a:rPr lang="es-ES" sz="2200" dirty="0"/>
              <a:t>	La autoridad judicial establecerá las </a:t>
            </a:r>
            <a:r>
              <a:rPr lang="es-ES" sz="2200" dirty="0">
                <a:solidFill>
                  <a:schemeClr val="accent1"/>
                </a:solidFill>
              </a:rPr>
              <a:t>medidas de control </a:t>
            </a:r>
            <a:r>
              <a:rPr lang="es-ES" sz="2200" dirty="0"/>
              <a:t>que estime oportunas </a:t>
            </a:r>
            <a:r>
              <a:rPr lang="es-ES" sz="2200" dirty="0">
                <a:solidFill>
                  <a:schemeClr val="accent1"/>
                </a:solidFill>
              </a:rPr>
              <a:t>para garantizar el respeto de los derechos, la voluntad y las preferencias </a:t>
            </a:r>
            <a:r>
              <a:rPr lang="es-ES" sz="2200" dirty="0"/>
              <a:t>de la persona que precisa el apoyo, así como </a:t>
            </a:r>
            <a:r>
              <a:rPr lang="es-ES" sz="2200" dirty="0">
                <a:solidFill>
                  <a:schemeClr val="accent1"/>
                </a:solidFill>
              </a:rPr>
              <a:t>para evitar los abusos, los conflictos de intereses y la influencia indebida</a:t>
            </a:r>
            <a:r>
              <a:rPr lang="es-ES" sz="2200" dirty="0"/>
              <a:t>. También podrá exigir en cualquier momento al curador que, en el ámbito de sus funciones, informe sobre la situación personal o patrimonial de aquella.</a:t>
            </a:r>
          </a:p>
          <a:p>
            <a:pPr marL="0" indent="0">
              <a:buNone/>
            </a:pPr>
            <a:r>
              <a:rPr lang="es-ES" sz="2200" dirty="0"/>
              <a:t>	Sin perjuicio de las </a:t>
            </a:r>
            <a:r>
              <a:rPr lang="es-ES" sz="2200" dirty="0">
                <a:solidFill>
                  <a:srgbClr val="0070C0"/>
                </a:solidFill>
              </a:rPr>
              <a:t>revisiones periódicas de estas resoluciones</a:t>
            </a:r>
            <a:r>
              <a:rPr lang="es-ES" sz="2200" dirty="0"/>
              <a:t>, el Ministerio Fiscal podrá recabar en cualquier momento la información que considere necesaria a fin de garantizar el buen funcionamiento de la curatela”.</a:t>
            </a: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 Artículo 270</a:t>
            </a:r>
            <a:endParaRPr lang="es-ES" sz="2200" dirty="0"/>
          </a:p>
          <a:p>
            <a:pPr marL="0" indent="0">
              <a:buNone/>
            </a:pPr>
            <a:endParaRPr lang="es-ES" dirty="0"/>
          </a:p>
        </p:txBody>
      </p:sp>
    </p:spTree>
    <p:extLst>
      <p:ext uri="{BB962C8B-B14F-4D97-AF65-F5344CB8AC3E}">
        <p14:creationId xmlns:p14="http://schemas.microsoft.com/office/powerpoint/2010/main" val="2196411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E4670D1-DB0E-BF41-8A64-BCF6C4FB6B3F}"/>
              </a:ext>
            </a:extLst>
          </p:cNvPr>
          <p:cNvSpPr>
            <a:spLocks noGrp="1"/>
          </p:cNvSpPr>
          <p:nvPr>
            <p:ph idx="1"/>
          </p:nvPr>
        </p:nvSpPr>
        <p:spPr>
          <a:xfrm>
            <a:off x="531845" y="298580"/>
            <a:ext cx="11224725" cy="6204857"/>
          </a:xfrm>
        </p:spPr>
        <p:txBody>
          <a:bodyPr>
            <a:normAutofit fontScale="77500" lnSpcReduction="20000"/>
          </a:bodyPr>
          <a:lstStyle/>
          <a:p>
            <a:pPr marL="0" indent="0">
              <a:buNone/>
            </a:pPr>
            <a:r>
              <a:rPr lang="es-ES" b="1" dirty="0">
                <a:solidFill>
                  <a:schemeClr val="accent1"/>
                </a:solidFill>
              </a:rPr>
              <a:t>	La autoridad judicial nombrará curador </a:t>
            </a:r>
            <a:r>
              <a:rPr lang="es-ES" dirty="0"/>
              <a:t>a quien haya sido </a:t>
            </a:r>
            <a:r>
              <a:rPr lang="es-ES" b="1" dirty="0">
                <a:solidFill>
                  <a:schemeClr val="accent1"/>
                </a:solidFill>
              </a:rPr>
              <a:t>propuesto</a:t>
            </a:r>
            <a:r>
              <a:rPr lang="es-ES" dirty="0"/>
              <a:t> para su nombramiento </a:t>
            </a:r>
            <a:r>
              <a:rPr lang="es-ES" b="1" dirty="0">
                <a:solidFill>
                  <a:schemeClr val="accent1"/>
                </a:solidFill>
              </a:rPr>
              <a:t>por la persona que precise apoyo o por la persona en quien esta hubiera delegado</a:t>
            </a:r>
            <a:r>
              <a:rPr lang="es-ES" dirty="0">
                <a:solidFill>
                  <a:schemeClr val="accent1"/>
                </a:solidFill>
              </a:rPr>
              <a:t>, </a:t>
            </a:r>
            <a:r>
              <a:rPr lang="es-ES" dirty="0"/>
              <a:t>salvo circunstancias graves o alteraciones post, o que se trate de personas excluidas. (Arts. 272 y 275).</a:t>
            </a:r>
          </a:p>
          <a:p>
            <a:pPr marL="0" indent="0">
              <a:buNone/>
            </a:pPr>
            <a:r>
              <a:rPr lang="es-ES" dirty="0">
                <a:solidFill>
                  <a:schemeClr val="accent1"/>
                </a:solidFill>
              </a:rPr>
              <a:t>	</a:t>
            </a:r>
            <a:r>
              <a:rPr lang="es-ES" b="1" dirty="0">
                <a:solidFill>
                  <a:srgbClr val="0070C0"/>
                </a:solidFill>
              </a:rPr>
              <a:t>En defecto de tal propuesta</a:t>
            </a:r>
            <a:r>
              <a:rPr lang="es-ES" dirty="0"/>
              <a:t>, la autoridad judicial nombrará curador:</a:t>
            </a:r>
          </a:p>
          <a:p>
            <a:pPr marL="0" indent="0">
              <a:buNone/>
            </a:pPr>
            <a:r>
              <a:rPr lang="es-ES" dirty="0">
                <a:solidFill>
                  <a:schemeClr val="accent1"/>
                </a:solidFill>
              </a:rPr>
              <a:t>	</a:t>
            </a:r>
            <a:r>
              <a:rPr lang="es-ES" b="1" dirty="0">
                <a:solidFill>
                  <a:schemeClr val="accent1"/>
                </a:solidFill>
              </a:rPr>
              <a:t>1.º Al cónyuge</a:t>
            </a:r>
            <a:r>
              <a:rPr lang="es-ES" b="1" dirty="0"/>
              <a:t>, </a:t>
            </a:r>
            <a:r>
              <a:rPr lang="es-ES" b="1" dirty="0">
                <a:solidFill>
                  <a:schemeClr val="accent1"/>
                </a:solidFill>
              </a:rPr>
              <a:t>o</a:t>
            </a:r>
            <a:r>
              <a:rPr lang="es-ES" b="1" dirty="0"/>
              <a:t> </a:t>
            </a:r>
            <a:r>
              <a:rPr lang="es-ES" b="1" dirty="0">
                <a:solidFill>
                  <a:schemeClr val="accent1"/>
                </a:solidFill>
              </a:rPr>
              <a:t>asimilable</a:t>
            </a:r>
            <a:r>
              <a:rPr lang="es-ES" dirty="0"/>
              <a:t>, siempre que convivan con la persona que precisa el apoyo.</a:t>
            </a:r>
          </a:p>
          <a:p>
            <a:pPr marL="0" indent="0">
              <a:buNone/>
            </a:pPr>
            <a:r>
              <a:rPr lang="es-ES" dirty="0">
                <a:solidFill>
                  <a:schemeClr val="accent1"/>
                </a:solidFill>
              </a:rPr>
              <a:t>	</a:t>
            </a:r>
            <a:r>
              <a:rPr lang="es-ES" b="1" dirty="0">
                <a:solidFill>
                  <a:schemeClr val="accent1"/>
                </a:solidFill>
              </a:rPr>
              <a:t>2.º Al hijo o descendiente</a:t>
            </a:r>
            <a:r>
              <a:rPr lang="es-ES" dirty="0"/>
              <a:t>. Si fueran varios, será preferido el que conviva con la persona que precisa el apoyo.</a:t>
            </a:r>
          </a:p>
          <a:p>
            <a:pPr marL="0" indent="0">
              <a:buNone/>
            </a:pPr>
            <a:r>
              <a:rPr lang="es-ES" dirty="0">
                <a:solidFill>
                  <a:schemeClr val="accent1"/>
                </a:solidFill>
              </a:rPr>
              <a:t>	</a:t>
            </a:r>
            <a:r>
              <a:rPr lang="es-ES" b="1" dirty="0">
                <a:solidFill>
                  <a:schemeClr val="accent1"/>
                </a:solidFill>
              </a:rPr>
              <a:t>3.º Al progenitor o</a:t>
            </a:r>
            <a:r>
              <a:rPr lang="es-ES" dirty="0"/>
              <a:t>, en su defecto, </a:t>
            </a:r>
            <a:r>
              <a:rPr lang="es-ES" b="1" dirty="0">
                <a:solidFill>
                  <a:schemeClr val="accent1"/>
                </a:solidFill>
              </a:rPr>
              <a:t>ascendiente</a:t>
            </a:r>
            <a:r>
              <a:rPr lang="es-ES" b="1" dirty="0"/>
              <a:t>. </a:t>
            </a:r>
            <a:r>
              <a:rPr lang="es-ES" dirty="0"/>
              <a:t>Si fueren varios, será preferido el que de ellos conviva con la persona que precisa el apoyo.</a:t>
            </a:r>
          </a:p>
          <a:p>
            <a:pPr marL="0" indent="0">
              <a:buNone/>
            </a:pPr>
            <a:r>
              <a:rPr lang="es-ES" dirty="0">
                <a:solidFill>
                  <a:schemeClr val="accent1"/>
                </a:solidFill>
              </a:rPr>
              <a:t>	</a:t>
            </a:r>
            <a:r>
              <a:rPr lang="es-ES" b="1" dirty="0">
                <a:solidFill>
                  <a:schemeClr val="accent1"/>
                </a:solidFill>
              </a:rPr>
              <a:t>4.º A la persona o personas </a:t>
            </a:r>
            <a:r>
              <a:rPr lang="es-ES" dirty="0"/>
              <a:t>que el </a:t>
            </a:r>
            <a:r>
              <a:rPr lang="es-ES" b="1" dirty="0">
                <a:solidFill>
                  <a:schemeClr val="accent1"/>
                </a:solidFill>
              </a:rPr>
              <a:t>cónyuge</a:t>
            </a:r>
            <a:r>
              <a:rPr lang="es-ES" dirty="0"/>
              <a:t> o la pareja conviviente </a:t>
            </a:r>
            <a:r>
              <a:rPr lang="es-ES" b="1" dirty="0">
                <a:solidFill>
                  <a:schemeClr val="accent1"/>
                </a:solidFill>
              </a:rPr>
              <a:t>o los progenitores </a:t>
            </a:r>
            <a:r>
              <a:rPr lang="es-ES" dirty="0"/>
              <a:t>hubieran dispuesto en </a:t>
            </a:r>
            <a:r>
              <a:rPr lang="es-ES" b="1" dirty="0">
                <a:solidFill>
                  <a:schemeClr val="accent1"/>
                </a:solidFill>
              </a:rPr>
              <a:t>testamento o documento público</a:t>
            </a:r>
            <a:r>
              <a:rPr lang="es-ES" b="1" dirty="0"/>
              <a:t>.</a:t>
            </a:r>
          </a:p>
          <a:p>
            <a:pPr marL="0" indent="0">
              <a:buNone/>
            </a:pPr>
            <a:r>
              <a:rPr lang="es-ES" dirty="0">
                <a:solidFill>
                  <a:schemeClr val="accent1"/>
                </a:solidFill>
              </a:rPr>
              <a:t>	</a:t>
            </a:r>
            <a:r>
              <a:rPr lang="es-ES" b="1" dirty="0">
                <a:solidFill>
                  <a:schemeClr val="accent1"/>
                </a:solidFill>
              </a:rPr>
              <a:t>5.º</a:t>
            </a:r>
            <a:r>
              <a:rPr lang="es-ES" dirty="0"/>
              <a:t> A quien estuviera actuando como</a:t>
            </a:r>
            <a:r>
              <a:rPr lang="es-ES" b="1" dirty="0"/>
              <a:t> </a:t>
            </a:r>
            <a:r>
              <a:rPr lang="es-ES" b="1" dirty="0">
                <a:solidFill>
                  <a:schemeClr val="accent1"/>
                </a:solidFill>
              </a:rPr>
              <a:t>guardador de hecho.</a:t>
            </a:r>
          </a:p>
          <a:p>
            <a:pPr marL="0" indent="0">
              <a:buNone/>
            </a:pPr>
            <a:r>
              <a:rPr lang="es-ES" dirty="0">
                <a:solidFill>
                  <a:schemeClr val="accent1"/>
                </a:solidFill>
              </a:rPr>
              <a:t>	</a:t>
            </a:r>
            <a:r>
              <a:rPr lang="es-ES" b="1" dirty="0">
                <a:solidFill>
                  <a:schemeClr val="accent1"/>
                </a:solidFill>
              </a:rPr>
              <a:t>6.º Al hermano</a:t>
            </a:r>
            <a:r>
              <a:rPr lang="es-ES" dirty="0"/>
              <a:t>, pariente o allegado que conviva con la persona que precisa la curatela.</a:t>
            </a:r>
          </a:p>
          <a:p>
            <a:pPr marL="0" indent="0">
              <a:buNone/>
            </a:pPr>
            <a:r>
              <a:rPr lang="es-ES" dirty="0">
                <a:solidFill>
                  <a:schemeClr val="accent1"/>
                </a:solidFill>
              </a:rPr>
              <a:t>	</a:t>
            </a:r>
            <a:r>
              <a:rPr lang="es-ES" b="1" dirty="0">
                <a:solidFill>
                  <a:schemeClr val="accent1"/>
                </a:solidFill>
              </a:rPr>
              <a:t>7.º A una persona jurídica que tenga atribuida dichas funciones</a:t>
            </a:r>
            <a:r>
              <a:rPr lang="es-ES" dirty="0"/>
              <a:t>.</a:t>
            </a:r>
          </a:p>
          <a:p>
            <a:pPr marL="0" indent="0">
              <a:buNone/>
            </a:pPr>
            <a:endParaRPr lang="es-ES" dirty="0"/>
          </a:p>
          <a:p>
            <a:pPr marL="0" indent="0">
              <a:buNone/>
            </a:pPr>
            <a:r>
              <a:rPr lang="es-ES" dirty="0"/>
              <a:t>	La autoridad judicial podrá alterar el orden del apartado anterior, una vez oída la persona que precise apoyo, nombrando a la persona más idónea para comprender e interpretar su voluntad, deseos y preferencias”.</a:t>
            </a:r>
          </a:p>
          <a:p>
            <a:pPr marL="0" indent="0">
              <a:buNone/>
            </a:pPr>
            <a:endParaRPr lang="es-ES" dirty="0"/>
          </a:p>
        </p:txBody>
      </p:sp>
    </p:spTree>
    <p:extLst>
      <p:ext uri="{BB962C8B-B14F-4D97-AF65-F5344CB8AC3E}">
        <p14:creationId xmlns:p14="http://schemas.microsoft.com/office/powerpoint/2010/main" val="3063929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018C3A9-6083-207E-3E7A-CF6DA1F46851}"/>
              </a:ext>
            </a:extLst>
          </p:cNvPr>
          <p:cNvSpPr>
            <a:spLocks noGrp="1"/>
          </p:cNvSpPr>
          <p:nvPr>
            <p:ph idx="1"/>
          </p:nvPr>
        </p:nvSpPr>
        <p:spPr>
          <a:xfrm>
            <a:off x="838200" y="404191"/>
            <a:ext cx="10515600" cy="6036366"/>
          </a:xfrm>
        </p:spPr>
        <p:txBody>
          <a:bodyPr>
            <a:normAutofit fontScale="92500" lnSpcReduction="20000"/>
          </a:bodyPr>
          <a:lstStyle/>
          <a:p>
            <a:pPr marL="0" indent="0">
              <a:buNone/>
            </a:pPr>
            <a:r>
              <a:rPr lang="es-ES" sz="2000" dirty="0">
                <a:solidFill>
                  <a:schemeClr val="accent1"/>
                </a:solidFill>
              </a:rPr>
              <a:t>	</a:t>
            </a:r>
            <a:r>
              <a:rPr lang="es-ES" sz="2400" b="1" dirty="0">
                <a:solidFill>
                  <a:schemeClr val="accent1"/>
                </a:solidFill>
              </a:rPr>
              <a:t>Podrán ser nombrados CURADORES:</a:t>
            </a:r>
          </a:p>
          <a:p>
            <a:pPr marL="0" indent="0">
              <a:buNone/>
            </a:pPr>
            <a:r>
              <a:rPr lang="es-ES" sz="2400" dirty="0"/>
              <a:t>	- Las personas mayores de edad, que a juicio de la autoridad judicial sean aptas, idóneas, para el desempeño de su función.</a:t>
            </a:r>
          </a:p>
          <a:p>
            <a:pPr marL="0" indent="0">
              <a:buNone/>
            </a:pPr>
            <a:r>
              <a:rPr lang="es-ES" sz="2400" dirty="0"/>
              <a:t>	- Las fundaciones y demás personas jurídicas sin ánimo de lucro, públicas o privadas, entre cuyos fines figure la promoción de la autonomía y asistencia a las </a:t>
            </a:r>
            <a:r>
              <a:rPr lang="es-ES" sz="2400" dirty="0" err="1"/>
              <a:t>pcd</a:t>
            </a:r>
            <a:r>
              <a:rPr lang="es-ES" sz="2400" dirty="0"/>
              <a:t>.</a:t>
            </a:r>
          </a:p>
          <a:p>
            <a:pPr marL="0" indent="0">
              <a:buNone/>
            </a:pPr>
            <a:r>
              <a:rPr lang="es-ES" sz="2400" dirty="0"/>
              <a:t>	</a:t>
            </a:r>
            <a:r>
              <a:rPr lang="es-ES" sz="2400" b="1" dirty="0">
                <a:solidFill>
                  <a:schemeClr val="accent1"/>
                </a:solidFill>
              </a:rPr>
              <a:t>No podrán ser CURADORES:</a:t>
            </a:r>
          </a:p>
          <a:p>
            <a:pPr>
              <a:buFontTx/>
              <a:buChar char="-"/>
            </a:pPr>
            <a:r>
              <a:rPr lang="es-ES" sz="2400" dirty="0"/>
              <a:t>Quienes hayan sido excluidas por la persona a quien presta el apoyo.</a:t>
            </a:r>
          </a:p>
          <a:p>
            <a:pPr>
              <a:buFontTx/>
              <a:buChar char="-"/>
            </a:pPr>
            <a:r>
              <a:rPr lang="es-ES" sz="2400" dirty="0"/>
              <a:t>Quienes por resolución judicial estuvieren privadas o suspendidas en el ejercicio de la patria potestad o, total o parcialmente, de los derechos de guarda y protección.</a:t>
            </a:r>
          </a:p>
          <a:p>
            <a:pPr>
              <a:buFontTx/>
              <a:buChar char="-"/>
            </a:pPr>
            <a:r>
              <a:rPr lang="es-ES" sz="2400" dirty="0"/>
              <a:t>Quienes hubieran sido legalmente removidas de una medida </a:t>
            </a:r>
            <a:r>
              <a:rPr lang="es-ES" sz="2400" dirty="0" err="1"/>
              <a:t>judial</a:t>
            </a:r>
            <a:r>
              <a:rPr lang="es-ES" sz="2400" dirty="0"/>
              <a:t> de apoyo.</a:t>
            </a:r>
          </a:p>
          <a:p>
            <a:pPr>
              <a:buFontTx/>
              <a:buChar char="-"/>
            </a:pPr>
            <a:r>
              <a:rPr lang="es-ES" sz="2400" dirty="0"/>
              <a:t>Quienes, en virtud de una relación contractual, presten servicios asistenciales, residenciales o de naturaleza análoga a la persona que precisa el apoyo.</a:t>
            </a:r>
          </a:p>
          <a:p>
            <a:pPr marL="0" indent="0">
              <a:buNone/>
            </a:pPr>
            <a:r>
              <a:rPr lang="es-ES" sz="2400" dirty="0"/>
              <a:t>	Es un</a:t>
            </a:r>
            <a:r>
              <a:rPr lang="es-ES" sz="2400" dirty="0">
                <a:solidFill>
                  <a:schemeClr val="accent1"/>
                </a:solidFill>
              </a:rPr>
              <a:t> </a:t>
            </a:r>
            <a:r>
              <a:rPr lang="es-ES" sz="2400" b="1" dirty="0">
                <a:solidFill>
                  <a:schemeClr val="accent1"/>
                </a:solidFill>
              </a:rPr>
              <a:t>cargo voluntario, </a:t>
            </a:r>
            <a:r>
              <a:rPr lang="es-ES" sz="2400" dirty="0"/>
              <a:t>debe aceptarse, se pueden nombrar más de un curador, se pueden separar, como cargos distintos, curador de la persona y de los bienes.</a:t>
            </a:r>
          </a:p>
          <a:p>
            <a:pPr marL="0" indent="0">
              <a:buNone/>
            </a:pPr>
            <a:r>
              <a:rPr lang="es-ES" sz="2400" dirty="0"/>
              <a:t>	Será </a:t>
            </a:r>
            <a:r>
              <a:rPr lang="es-ES" sz="2400" b="1" dirty="0">
                <a:solidFill>
                  <a:schemeClr val="accent1"/>
                </a:solidFill>
              </a:rPr>
              <a:t>excusable</a:t>
            </a:r>
            <a:r>
              <a:rPr lang="es-ES" sz="2400" dirty="0"/>
              <a:t> el desempeño de la curatela y también </a:t>
            </a:r>
            <a:r>
              <a:rPr lang="es-ES" sz="2400" b="1" dirty="0">
                <a:solidFill>
                  <a:schemeClr val="accent1"/>
                </a:solidFill>
              </a:rPr>
              <a:t>podrá ser removido</a:t>
            </a:r>
            <a:r>
              <a:rPr lang="es-ES" sz="2400" b="1" dirty="0"/>
              <a:t>, </a:t>
            </a:r>
            <a:r>
              <a:rPr lang="es-ES" sz="2400" dirty="0"/>
              <a:t>mientras se resuelve estará obligado a desempeñar su cargo, si no lo hiciera y fuere necesario se nombrará un defensor judicial, si se remueve y fuere necesaria esta medida de apoyo se procederá a nuevo nombramiento. </a:t>
            </a:r>
            <a:r>
              <a:rPr lang="es-ES" sz="2400" b="1"/>
              <a:t>(AMAPAD)</a:t>
            </a:r>
            <a:endParaRPr lang="es-ES" sz="2400" b="1" dirty="0"/>
          </a:p>
        </p:txBody>
      </p:sp>
    </p:spTree>
    <p:extLst>
      <p:ext uri="{BB962C8B-B14F-4D97-AF65-F5344CB8AC3E}">
        <p14:creationId xmlns:p14="http://schemas.microsoft.com/office/powerpoint/2010/main" val="2155837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0C82833-8596-D7CF-19F4-430E2E104C0B}"/>
              </a:ext>
            </a:extLst>
          </p:cNvPr>
          <p:cNvSpPr>
            <a:spLocks noGrp="1"/>
          </p:cNvSpPr>
          <p:nvPr>
            <p:ph idx="1"/>
          </p:nvPr>
        </p:nvSpPr>
        <p:spPr>
          <a:xfrm>
            <a:off x="410547" y="354563"/>
            <a:ext cx="11411339" cy="6158204"/>
          </a:xfrm>
        </p:spPr>
        <p:txBody>
          <a:bodyPr>
            <a:normAutofit fontScale="25000" lnSpcReduction="20000"/>
          </a:bodyPr>
          <a:lstStyle/>
          <a:p>
            <a:pPr marL="0" indent="0">
              <a:buNone/>
            </a:pPr>
            <a:r>
              <a:rPr lang="es-ES" dirty="0"/>
              <a:t>	</a:t>
            </a:r>
            <a:r>
              <a:rPr lang="es-ES" sz="8400" dirty="0"/>
              <a:t>El </a:t>
            </a:r>
            <a:r>
              <a:rPr lang="es-ES" sz="8400" b="1" dirty="0">
                <a:solidFill>
                  <a:schemeClr val="accent1"/>
                </a:solidFill>
              </a:rPr>
              <a:t>curador que ejerza funciones de representación </a:t>
            </a:r>
            <a:r>
              <a:rPr lang="es-ES" sz="8400" b="1" dirty="0">
                <a:solidFill>
                  <a:srgbClr val="FF0000"/>
                </a:solidFill>
              </a:rPr>
              <a:t>necesita autorización judicial </a:t>
            </a:r>
            <a:r>
              <a:rPr lang="es-ES" sz="8400" dirty="0"/>
              <a:t>para los actos que </a:t>
            </a:r>
            <a:r>
              <a:rPr lang="es-ES" sz="8400" b="1" dirty="0">
                <a:solidFill>
                  <a:schemeClr val="accent1"/>
                </a:solidFill>
              </a:rPr>
              <a:t>determine la resolución y, </a:t>
            </a:r>
            <a:r>
              <a:rPr lang="es-ES" sz="8400" dirty="0"/>
              <a:t>en todo caso, para:</a:t>
            </a:r>
          </a:p>
          <a:p>
            <a:pPr marL="0" indent="0">
              <a:buNone/>
            </a:pPr>
            <a:r>
              <a:rPr lang="es-ES" sz="8400" b="1" dirty="0">
                <a:solidFill>
                  <a:schemeClr val="accent1"/>
                </a:solidFill>
              </a:rPr>
              <a:t>1.º Realizar actos de transcendencia </a:t>
            </a:r>
            <a:r>
              <a:rPr lang="es-ES" sz="8400" dirty="0"/>
              <a:t>personal o familiar cuando la persona afectada no pueda hacerlo por sí misma (..). </a:t>
            </a:r>
          </a:p>
          <a:p>
            <a:pPr marL="0" indent="0">
              <a:buNone/>
            </a:pPr>
            <a:r>
              <a:rPr lang="es-ES" sz="8400" b="1" dirty="0">
                <a:solidFill>
                  <a:schemeClr val="accent1"/>
                </a:solidFill>
              </a:rPr>
              <a:t>2.º Enajenar o gravar bienes inmuebles</a:t>
            </a:r>
            <a:r>
              <a:rPr lang="es-ES" sz="8400" dirty="0"/>
              <a:t>, establecimientos mercantiles o industriales, bienes o derechos de especial significado personal o familiar, </a:t>
            </a:r>
            <a:r>
              <a:rPr lang="es-ES" sz="8400" b="1" dirty="0">
                <a:solidFill>
                  <a:srgbClr val="0070C0"/>
                </a:solidFill>
              </a:rPr>
              <a:t>bienes muebles de extraordinario valor, (..) o celebrar contratos o realizar actos que tengan carácter dispositivo y sean susceptibles de inscripción. </a:t>
            </a:r>
            <a:r>
              <a:rPr lang="es-ES" sz="8400" dirty="0"/>
              <a:t>(..) </a:t>
            </a:r>
          </a:p>
          <a:p>
            <a:pPr marL="0" indent="0">
              <a:buNone/>
            </a:pPr>
            <a:r>
              <a:rPr lang="es-ES" sz="8400" b="1" dirty="0">
                <a:solidFill>
                  <a:schemeClr val="accent1"/>
                </a:solidFill>
              </a:rPr>
              <a:t>3.º Disponer a título gratuito de bienes o derechos</a:t>
            </a:r>
            <a:r>
              <a:rPr lang="es-ES" sz="8400" dirty="0"/>
              <a:t>, salvo los que tengan escasa relevancia económica y carezcan de especial significado personal o familiar.</a:t>
            </a:r>
          </a:p>
          <a:p>
            <a:pPr marL="0" indent="0">
              <a:buNone/>
            </a:pPr>
            <a:r>
              <a:rPr lang="es-ES" sz="8400" b="1" dirty="0">
                <a:solidFill>
                  <a:schemeClr val="accent1"/>
                </a:solidFill>
              </a:rPr>
              <a:t>4.º Renunciar derechos, así como transigir o someter a arbitraje </a:t>
            </a:r>
            <a:r>
              <a:rPr lang="es-ES" sz="8400" dirty="0"/>
              <a:t>cuestiones relativas a los intereses de la persona cuya curatela ostenta, salvo que sean de escasa relevancia económica. (..)</a:t>
            </a:r>
          </a:p>
          <a:p>
            <a:pPr marL="0" indent="0">
              <a:buNone/>
            </a:pPr>
            <a:r>
              <a:rPr lang="es-ES" sz="8400" b="1" dirty="0">
                <a:solidFill>
                  <a:schemeClr val="accent1"/>
                </a:solidFill>
              </a:rPr>
              <a:t>5.º Aceptar sin beneficio de inventario </a:t>
            </a:r>
            <a:r>
              <a:rPr lang="es-ES" sz="8400" dirty="0"/>
              <a:t>cualquier herencia </a:t>
            </a:r>
            <a:r>
              <a:rPr lang="es-ES" sz="8400" b="1" dirty="0">
                <a:solidFill>
                  <a:schemeClr val="accent1"/>
                </a:solidFill>
              </a:rPr>
              <a:t>o repudiar </a:t>
            </a:r>
            <a:r>
              <a:rPr lang="es-ES" sz="8400" dirty="0"/>
              <a:t>esta o las liberalidades.</a:t>
            </a:r>
          </a:p>
          <a:p>
            <a:pPr marL="0" indent="0">
              <a:buNone/>
            </a:pPr>
            <a:r>
              <a:rPr lang="es-ES" sz="8400" b="1" dirty="0">
                <a:solidFill>
                  <a:schemeClr val="accent1"/>
                </a:solidFill>
              </a:rPr>
              <a:t>6.º Hacer gastos extraordinarios </a:t>
            </a:r>
            <a:r>
              <a:rPr lang="es-ES" sz="8400" dirty="0"/>
              <a:t>en los bienes de la persona a la que presta apoyo.</a:t>
            </a:r>
          </a:p>
          <a:p>
            <a:pPr marL="0" indent="0">
              <a:buNone/>
            </a:pPr>
            <a:r>
              <a:rPr lang="es-ES" sz="8400" b="1" dirty="0">
                <a:solidFill>
                  <a:schemeClr val="accent1"/>
                </a:solidFill>
              </a:rPr>
              <a:t>7.º Interponer demanda en nombre de la persona a la que presta apoyo, salvo </a:t>
            </a:r>
            <a:r>
              <a:rPr lang="es-ES" sz="8400" dirty="0"/>
              <a:t>en los asuntos urgentes o de escasa cuantía. </a:t>
            </a:r>
            <a:r>
              <a:rPr lang="es-ES" sz="8400" b="1" dirty="0">
                <a:solidFill>
                  <a:schemeClr val="accent1"/>
                </a:solidFill>
              </a:rPr>
              <a:t>No será precisa la autorización judicial </a:t>
            </a:r>
            <a:r>
              <a:rPr lang="es-ES" sz="8400" dirty="0"/>
              <a:t>cuando la persona con discapacidad inste la revisión de la resolución judicial en que previamente se le hubiesen determinado los apoyos.</a:t>
            </a:r>
          </a:p>
          <a:p>
            <a:pPr marL="0" indent="0">
              <a:buNone/>
            </a:pPr>
            <a:r>
              <a:rPr lang="es-ES" sz="8400" b="1" dirty="0">
                <a:solidFill>
                  <a:schemeClr val="accent1"/>
                </a:solidFill>
              </a:rPr>
              <a:t>8.º Dar y tomar dinero a préstamo y prestar aval o fianza.</a:t>
            </a:r>
          </a:p>
          <a:p>
            <a:pPr marL="0" indent="0">
              <a:buNone/>
            </a:pPr>
            <a:r>
              <a:rPr lang="es-ES" sz="8400" b="1" dirty="0">
                <a:solidFill>
                  <a:schemeClr val="accent1"/>
                </a:solidFill>
              </a:rPr>
              <a:t>9.º Celebrar contratos de seguro de vida, renta vitalicia y otros análogos</a:t>
            </a:r>
            <a:r>
              <a:rPr lang="es-ES" sz="8400" b="1" dirty="0"/>
              <a:t>, </a:t>
            </a:r>
            <a:r>
              <a:rPr lang="es-ES" sz="8400" dirty="0"/>
              <a:t>cuando estos requieran de inversiones o aportaciones de cuantía extraordinaria”.</a:t>
            </a:r>
            <a:r>
              <a:rPr kumimoji="0" lang="es-ES" sz="8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ES" sz="8400" i="0" u="none" strike="noStrike" kern="1200" cap="none" spc="0" normalizeH="0" baseline="0" noProof="0" dirty="0">
                <a:ln>
                  <a:noFill/>
                </a:ln>
                <a:solidFill>
                  <a:prstClr val="black"/>
                </a:solidFill>
                <a:effectLst/>
                <a:uLnTx/>
                <a:uFillTx/>
                <a:latin typeface="Calibri" panose="020F0502020204030204"/>
                <a:ea typeface="+mn-ea"/>
                <a:cs typeface="+mn-cs"/>
              </a:rPr>
              <a:t>(Art 287)</a:t>
            </a:r>
            <a:r>
              <a:rPr lang="es-ES" sz="8400" dirty="0"/>
              <a:t> </a:t>
            </a:r>
          </a:p>
          <a:p>
            <a:pPr marL="0" indent="0">
              <a:buNone/>
            </a:pPr>
            <a:endParaRPr lang="es-ES" dirty="0"/>
          </a:p>
        </p:txBody>
      </p:sp>
    </p:spTree>
    <p:extLst>
      <p:ext uri="{BB962C8B-B14F-4D97-AF65-F5344CB8AC3E}">
        <p14:creationId xmlns:p14="http://schemas.microsoft.com/office/powerpoint/2010/main" val="1764818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FBE4046-FE5B-97D3-0358-AA48A847B8B9}"/>
              </a:ext>
            </a:extLst>
          </p:cNvPr>
          <p:cNvSpPr>
            <a:spLocks noGrp="1"/>
          </p:cNvSpPr>
          <p:nvPr>
            <p:ph idx="1"/>
          </p:nvPr>
        </p:nvSpPr>
        <p:spPr>
          <a:xfrm>
            <a:off x="522514" y="307910"/>
            <a:ext cx="11215396" cy="6148874"/>
          </a:xfrm>
        </p:spPr>
        <p:txBody>
          <a:bodyPr>
            <a:normAutofit/>
          </a:bodyPr>
          <a:lstStyle/>
          <a:p>
            <a:pPr marL="0" indent="0">
              <a:buNone/>
            </a:pPr>
            <a:r>
              <a:rPr lang="es-ES" b="1" dirty="0"/>
              <a:t>	</a:t>
            </a:r>
            <a:r>
              <a:rPr lang="es-ES" sz="2400" b="1" dirty="0"/>
              <a:t> </a:t>
            </a:r>
            <a:r>
              <a:rPr lang="es-ES" sz="2200" b="1" dirty="0">
                <a:solidFill>
                  <a:srgbClr val="FF0000"/>
                </a:solidFill>
              </a:rPr>
              <a:t>No necesitarán autorización judicial </a:t>
            </a:r>
            <a:r>
              <a:rPr lang="es-ES" sz="2200" b="1" dirty="0">
                <a:solidFill>
                  <a:schemeClr val="accent1"/>
                </a:solidFill>
              </a:rPr>
              <a:t>la partición de herencia o la división de cosa común</a:t>
            </a:r>
            <a:r>
              <a:rPr lang="es-ES" sz="2200" dirty="0">
                <a:solidFill>
                  <a:schemeClr val="accent1"/>
                </a:solidFill>
              </a:rPr>
              <a:t> </a:t>
            </a:r>
            <a:r>
              <a:rPr lang="es-ES" sz="2200" dirty="0"/>
              <a:t>realizada por el curador representativo, </a:t>
            </a:r>
            <a:r>
              <a:rPr lang="es-ES" sz="2200" b="1" dirty="0">
                <a:solidFill>
                  <a:schemeClr val="accent1"/>
                </a:solidFill>
              </a:rPr>
              <a:t>pero una vez practicadas requerirán aprobación judicial</a:t>
            </a:r>
            <a:r>
              <a:rPr lang="es-ES" sz="2200" b="1" dirty="0"/>
              <a:t>.</a:t>
            </a:r>
            <a:r>
              <a:rPr lang="es-ES" sz="2200" dirty="0"/>
              <a:t> Si hubiese sido nombrado un defensor judicial para la partición (conflicto de intereses) deberá obtener también la aprobación judicial, salvo que se hubiera dispuesto otra cosa al hacer el nombramiento”.</a:t>
            </a: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ES" sz="2200" i="0" u="none" strike="noStrike" kern="1200" cap="none" spc="0" normalizeH="0" baseline="0" noProof="0" dirty="0">
                <a:ln>
                  <a:noFill/>
                </a:ln>
                <a:solidFill>
                  <a:prstClr val="black"/>
                </a:solidFill>
                <a:effectLst/>
                <a:uLnTx/>
                <a:uFillTx/>
                <a:latin typeface="Calibri" panose="020F0502020204030204"/>
                <a:ea typeface="+mn-ea"/>
                <a:cs typeface="+mn-cs"/>
              </a:rPr>
              <a:t>Art 289 CC).</a:t>
            </a:r>
            <a:r>
              <a:rPr lang="es-ES" sz="2200" dirty="0"/>
              <a:t> </a:t>
            </a:r>
          </a:p>
          <a:p>
            <a:pPr marL="0" indent="0">
              <a:buNone/>
            </a:pPr>
            <a:r>
              <a:rPr lang="es-ES" sz="2200" b="1" dirty="0"/>
              <a:t>	 </a:t>
            </a:r>
            <a:r>
              <a:rPr lang="es-ES" sz="2200" b="1" dirty="0">
                <a:solidFill>
                  <a:srgbClr val="0070C0"/>
                </a:solidFill>
              </a:rPr>
              <a:t>Antes de autorizar o aprobar </a:t>
            </a:r>
            <a:r>
              <a:rPr lang="es-ES" sz="2200" dirty="0"/>
              <a:t>cualquiera de los actos mencionados </a:t>
            </a:r>
            <a:r>
              <a:rPr lang="es-ES" sz="2200" b="1" dirty="0">
                <a:solidFill>
                  <a:srgbClr val="0070C0"/>
                </a:solidFill>
              </a:rPr>
              <a:t>la autoridad judicial oirá al Ministerio Fiscal y a la persona con medidas de apoyo y recabará los informes </a:t>
            </a:r>
            <a:r>
              <a:rPr lang="es-ES" sz="2200" dirty="0"/>
              <a:t>que le sean solicitados o estime pertinentes.</a:t>
            </a: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ES" sz="2200" i="0" u="none" strike="noStrike" kern="1200" cap="none" spc="0" normalizeH="0" baseline="0" noProof="0" dirty="0">
                <a:ln>
                  <a:noFill/>
                </a:ln>
                <a:solidFill>
                  <a:prstClr val="black"/>
                </a:solidFill>
                <a:effectLst/>
                <a:uLnTx/>
                <a:uFillTx/>
                <a:latin typeface="Calibri" panose="020F0502020204030204"/>
                <a:ea typeface="+mn-ea"/>
                <a:cs typeface="+mn-cs"/>
              </a:rPr>
              <a:t>(Art 290 CC.) </a:t>
            </a:r>
            <a:endParaRPr lang="es-ES" sz="2200" dirty="0"/>
          </a:p>
          <a:p>
            <a:pPr marL="0" indent="0">
              <a:buNone/>
            </a:pPr>
            <a:r>
              <a:rPr lang="es-ES" sz="2200" dirty="0"/>
              <a:t>	</a:t>
            </a:r>
            <a:r>
              <a:rPr lang="es-ES" sz="2200" b="1" dirty="0">
                <a:solidFill>
                  <a:srgbClr val="0070C0"/>
                </a:solidFill>
              </a:rPr>
              <a:t>Necesidad de revisión</a:t>
            </a:r>
            <a:r>
              <a:rPr lang="es-ES" sz="2200" dirty="0"/>
              <a:t> de las medidas judiciales de apoyo adoptadas judicialmente al menos </a:t>
            </a:r>
            <a:r>
              <a:rPr lang="es-ES" sz="2200" b="1" dirty="0">
                <a:solidFill>
                  <a:srgbClr val="0070C0"/>
                </a:solidFill>
              </a:rPr>
              <a:t>cada 3 años, excepcionalmente cada 6 años, y siempre ante un cambio</a:t>
            </a:r>
            <a:r>
              <a:rPr lang="es-ES" sz="2200" dirty="0">
                <a:solidFill>
                  <a:srgbClr val="0070C0"/>
                </a:solidFill>
              </a:rPr>
              <a:t> </a:t>
            </a:r>
            <a:r>
              <a:rPr lang="es-ES" sz="2200" dirty="0"/>
              <a:t>de situación que requiera modificación.</a:t>
            </a:r>
          </a:p>
          <a:p>
            <a:pPr marL="0" indent="0" algn="l">
              <a:buNone/>
            </a:pPr>
            <a:r>
              <a:rPr lang="es-ES" sz="2200" b="1" i="0" dirty="0">
                <a:solidFill>
                  <a:srgbClr val="000000"/>
                </a:solidFill>
                <a:effectLst/>
                <a:latin typeface="verdana" panose="020B0604030504040204" pitchFamily="34" charset="0"/>
              </a:rPr>
              <a:t>	</a:t>
            </a:r>
            <a:r>
              <a:rPr lang="es-ES" sz="2200" b="1" i="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La curatela se extingue </a:t>
            </a:r>
            <a:r>
              <a:rPr lang="es-ES" sz="2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 pleno derecho </a:t>
            </a:r>
            <a:r>
              <a:rPr lang="es-ES" sz="2200" b="1" i="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por la muerte o declaración de fallecimiento </a:t>
            </a:r>
            <a:r>
              <a:rPr lang="es-ES" sz="2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 la persona con medidas de apoyo.</a:t>
            </a:r>
          </a:p>
          <a:p>
            <a:pPr marL="0" indent="0" algn="just">
              <a:buNone/>
            </a:pPr>
            <a:r>
              <a:rPr lang="es-ES" sz="22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s-ES" sz="2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Asimismo, </a:t>
            </a:r>
            <a:r>
              <a:rPr lang="es-ES" sz="2200" b="1" i="0" u="sng"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la curatela se extingue por resolución judicial cuando ya no sea precisa esta medida de apoyo o cuando se adopte una forma de apoyo más adecuada para la persona sometida a curatela.</a:t>
            </a:r>
            <a:r>
              <a:rPr lang="es-ES" sz="2200" b="1" i="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 </a:t>
            </a:r>
            <a:r>
              <a:rPr lang="es-ES" sz="2200" b="0" i="0" dirty="0">
                <a:effectLst/>
                <a:latin typeface="Calibri" panose="020F0502020204030204" pitchFamily="34" charset="0"/>
                <a:ea typeface="Calibri" panose="020F0502020204030204" pitchFamily="34" charset="0"/>
                <a:cs typeface="Calibri" panose="020F0502020204030204" pitchFamily="34" charset="0"/>
              </a:rPr>
              <a:t>Posibilidad, en su caso, de modificar curatela por medidas voluntarias de apoyo mediante escritura pública. (Art 291 CC). (E.P estableciendo medidas voluntarias, eficacia suspendida)</a:t>
            </a:r>
            <a:endParaRPr lang="es-ES" sz="2200" b="0" i="0" u="sng" dirty="0">
              <a:solidFill>
                <a:srgbClr val="0070C0"/>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s-ES" dirty="0"/>
          </a:p>
          <a:p>
            <a:pPr marL="0" indent="0">
              <a:buNone/>
            </a:pPr>
            <a:endParaRPr lang="es-ES" dirty="0"/>
          </a:p>
          <a:p>
            <a:pPr marL="0" indent="0">
              <a:buNone/>
            </a:pPr>
            <a:endParaRPr lang="es-ES" dirty="0"/>
          </a:p>
        </p:txBody>
      </p:sp>
    </p:spTree>
    <p:extLst>
      <p:ext uri="{BB962C8B-B14F-4D97-AF65-F5344CB8AC3E}">
        <p14:creationId xmlns:p14="http://schemas.microsoft.com/office/powerpoint/2010/main" val="3897932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C1A119A-1193-1E9A-C999-C5A278C987FD}"/>
              </a:ext>
            </a:extLst>
          </p:cNvPr>
          <p:cNvSpPr>
            <a:spLocks noGrp="1"/>
          </p:cNvSpPr>
          <p:nvPr>
            <p:ph idx="1"/>
          </p:nvPr>
        </p:nvSpPr>
        <p:spPr>
          <a:xfrm>
            <a:off x="838200" y="335902"/>
            <a:ext cx="10515600" cy="6102220"/>
          </a:xfrm>
        </p:spPr>
        <p:txBody>
          <a:bodyPr>
            <a:normAutofit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000" b="1" i="0" u="none" strike="noStrike" kern="1200" cap="none" spc="0" normalizeH="0" baseline="0" noProof="0" dirty="0">
                <a:ln>
                  <a:noFill/>
                </a:ln>
                <a:solidFill>
                  <a:srgbClr val="00B050"/>
                </a:solidFill>
                <a:effectLst/>
                <a:uLnTx/>
                <a:uFillTx/>
                <a:latin typeface="Calibri" panose="020F0502020204030204"/>
                <a:ea typeface="+mn-ea"/>
                <a:cs typeface="+mn-cs"/>
              </a:rPr>
              <a:t>	</a:t>
            </a:r>
            <a:r>
              <a:rPr kumimoji="0" lang="es-ES" sz="2200" b="1" i="0" u="none" strike="noStrike" kern="1200" cap="none" spc="0" normalizeH="0" baseline="0" noProof="0" dirty="0">
                <a:ln>
                  <a:noFill/>
                </a:ln>
                <a:solidFill>
                  <a:srgbClr val="00B050"/>
                </a:solidFill>
                <a:effectLst/>
                <a:uLnTx/>
                <a:uFillTx/>
                <a:latin typeface="Calibri" panose="020F0502020204030204"/>
                <a:ea typeface="+mn-ea"/>
                <a:cs typeface="+mn-cs"/>
              </a:rPr>
              <a:t>EL DEFENSOR JUDICIAL: </a:t>
            </a:r>
            <a:r>
              <a:rPr lang="es-ES" sz="2200" dirty="0">
                <a:latin typeface="Calibri" panose="020F0502020204030204"/>
              </a:rPr>
              <a:t>Es un apoyo ocasional, aunque recurrente, cuando la persona con discapacidad precisa de apoyo para alguna/s actuaciones.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	Se nombrará un defensor judicial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de las personas con discapacidad en los casos siguientes: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1.º Cuando</a:t>
            </a: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por cualquier causa,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quien haya de prestar apoyo no pueda hacerlo</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 hasta que cese la causa determinante o se designe a otra persona.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2.º Cuando exista conflicto de intereses</a:t>
            </a: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entre la persona con discapacidad y la que haya de prestarle apoyo.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3.º Cuando</a:t>
            </a: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durante</a:t>
            </a: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la tramitación de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la excusa alegada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por el curador,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la autoridad judicial lo considere necesario.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4.º Cuando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se hubiere promovido la provisión de medidas judiciales de apoyo y </a:t>
            </a: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la autoridad judicial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considere necesario proveer a la administración de los bienes hasta que recaiga resolución judicial</a:t>
            </a:r>
            <a:r>
              <a:rPr kumimoji="0" lang="es-ES" sz="2200" b="0" i="0" u="none" strike="noStrike" kern="1200" cap="none" spc="0" normalizeH="0" baseline="0" noProof="0" dirty="0">
                <a:ln>
                  <a:noFill/>
                </a:ln>
                <a:solidFill>
                  <a:srgbClr val="4472C4"/>
                </a:solidFill>
                <a:effectLst/>
                <a:uLnTx/>
                <a:uFillTx/>
                <a:latin typeface="Calibri" panose="020F0502020204030204"/>
                <a:ea typeface="+mn-ea"/>
                <a:cs typeface="+mn-cs"/>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5.º</a:t>
            </a: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Cuando </a:t>
            </a:r>
            <a:r>
              <a:rPr lang="es-ES" sz="2200" dirty="0">
                <a:solidFill>
                  <a:prstClr val="black"/>
                </a:solidFill>
                <a:latin typeface="Calibri" panose="020F0502020204030204"/>
              </a:rPr>
              <a:t>se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requiera el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establecimiento de medidas de apoyo de carácter ocasional</a:t>
            </a: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aunque sea recurrente.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Una vez oída la persona con discapacidad, la autoridad judicial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nombrará defensor judicial a quien sea más idóneo para respetar, comprender e interpretar la voluntad, deseos y preferencias</a:t>
            </a:r>
            <a:r>
              <a:rPr kumimoji="0" lang="es-ES" sz="2200" b="0" i="0" u="none" strike="noStrike" kern="1200" cap="none" spc="0" normalizeH="0" baseline="0" noProof="0" dirty="0">
                <a:ln>
                  <a:noFill/>
                </a:ln>
                <a:solidFill>
                  <a:srgbClr val="4472C4"/>
                </a:solidFill>
                <a:effectLst/>
                <a:uLnTx/>
                <a:uFillTx/>
                <a:latin typeface="Calibri" panose="020F0502020204030204"/>
                <a:ea typeface="+mn-ea"/>
                <a:cs typeface="+mn-cs"/>
              </a:rPr>
              <a:t>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de aquella. (Art 295 CC)</a:t>
            </a:r>
          </a:p>
          <a:p>
            <a:pPr marL="0" indent="0">
              <a:buNone/>
            </a:pPr>
            <a:endParaRPr lang="es-ES" dirty="0"/>
          </a:p>
        </p:txBody>
      </p:sp>
    </p:spTree>
    <p:extLst>
      <p:ext uri="{BB962C8B-B14F-4D97-AF65-F5344CB8AC3E}">
        <p14:creationId xmlns:p14="http://schemas.microsoft.com/office/powerpoint/2010/main" val="356770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CE56FDE-FB45-57A5-28E6-DAC4B9F60598}"/>
              </a:ext>
            </a:extLst>
          </p:cNvPr>
          <p:cNvSpPr>
            <a:spLocks noGrp="1"/>
          </p:cNvSpPr>
          <p:nvPr>
            <p:ph idx="1"/>
          </p:nvPr>
        </p:nvSpPr>
        <p:spPr>
          <a:xfrm>
            <a:off x="438539" y="233265"/>
            <a:ext cx="11299371" cy="6279502"/>
          </a:xfrm>
        </p:spPr>
        <p:txBody>
          <a:bodyPr>
            <a:normAutofit/>
          </a:bodyPr>
          <a:lstStyle/>
          <a:p>
            <a:pPr marL="0" indent="0">
              <a:buNone/>
            </a:pPr>
            <a:r>
              <a:rPr lang="es-ES" sz="2200" b="1" dirty="0">
                <a:solidFill>
                  <a:srgbClr val="FF0000"/>
                </a:solidFill>
              </a:rPr>
              <a:t>La regla general </a:t>
            </a:r>
            <a:r>
              <a:rPr lang="es-ES" sz="2200" dirty="0"/>
              <a:t>del expediente de provisión de medidas judiciales de apoyo es su tramitación a través de la </a:t>
            </a:r>
            <a:r>
              <a:rPr lang="es-ES" sz="2200" b="1" dirty="0">
                <a:solidFill>
                  <a:schemeClr val="accent1"/>
                </a:solidFill>
              </a:rPr>
              <a:t>jurisdicción voluntaria, requiere que no sea contradictorio.</a:t>
            </a:r>
            <a:endParaRPr lang="es-ES" sz="2200" b="1" dirty="0"/>
          </a:p>
          <a:p>
            <a:pPr marL="0" indent="0">
              <a:buNone/>
            </a:pPr>
            <a:r>
              <a:rPr lang="es-ES" sz="2200" dirty="0"/>
              <a:t>Será </a:t>
            </a:r>
            <a:r>
              <a:rPr lang="es-ES" sz="2200" b="1" dirty="0">
                <a:solidFill>
                  <a:schemeClr val="accent1"/>
                </a:solidFill>
              </a:rPr>
              <a:t>competente</a:t>
            </a:r>
            <a:r>
              <a:rPr lang="es-ES" sz="2200" b="1" dirty="0"/>
              <a:t> </a:t>
            </a:r>
            <a:r>
              <a:rPr lang="es-ES" sz="2200" dirty="0"/>
              <a:t>para conocer de este expediente el </a:t>
            </a:r>
            <a:r>
              <a:rPr lang="es-ES" sz="2200" b="1" dirty="0">
                <a:solidFill>
                  <a:schemeClr val="accent1"/>
                </a:solidFill>
              </a:rPr>
              <a:t>Juzgado de Primera Instancia del lugar donde resida la persona con discapacidad.</a:t>
            </a:r>
          </a:p>
          <a:p>
            <a:pPr marL="0" indent="0">
              <a:buNone/>
            </a:pPr>
            <a:r>
              <a:rPr lang="es-ES" sz="2200" dirty="0"/>
              <a:t>Podrá promover este expediente </a:t>
            </a:r>
            <a:r>
              <a:rPr lang="es-ES" sz="2200" b="1" dirty="0">
                <a:solidFill>
                  <a:schemeClr val="accent1"/>
                </a:solidFill>
              </a:rPr>
              <a:t>el Ministerio Fiscal, la propia persona con discapacidad, su cónyuge no separado de hecho o legalmente o quien se encuentre en una situación de hecho asimilable y sus descendientes, ascendientes o hermanos.</a:t>
            </a:r>
          </a:p>
          <a:p>
            <a:pPr marL="0" indent="0">
              <a:buNone/>
            </a:pPr>
            <a:r>
              <a:rPr lang="es-ES" sz="2200" b="1" dirty="0">
                <a:solidFill>
                  <a:schemeClr val="accent1"/>
                </a:solidFill>
              </a:rPr>
              <a:t>Cualquier persona está facultada para poner en conocimiento del Ministerio Fiscal los hechos que puedan ser determinantes de una situación que requiera la adopción judicial de medidas de apoyo. </a:t>
            </a:r>
            <a:r>
              <a:rPr lang="es-ES" sz="2200" dirty="0"/>
              <a:t>Las autoridades y funcionarios públicos deberán ponerlo en conocimiento del Ministerio Fiscal. </a:t>
            </a:r>
          </a:p>
          <a:p>
            <a:pPr marL="0" indent="0">
              <a:buNone/>
            </a:pPr>
            <a:r>
              <a:rPr lang="es-ES" sz="2200" b="1" dirty="0">
                <a:solidFill>
                  <a:schemeClr val="accent1"/>
                </a:solidFill>
              </a:rPr>
              <a:t>La persona con discapacidad podrá actuar con su propia defensa y representación</a:t>
            </a:r>
            <a:r>
              <a:rPr lang="es-ES" sz="2200" b="1" dirty="0"/>
              <a:t>. </a:t>
            </a:r>
            <a:r>
              <a:rPr lang="es-ES" sz="2200" dirty="0"/>
              <a:t>Si no, con la solicitud se pedirá que se le nombre un defensor judicial, quien actuará por medio de Abogado y Procurador.</a:t>
            </a:r>
          </a:p>
          <a:p>
            <a:pPr marL="0" indent="0">
              <a:buNone/>
            </a:pPr>
            <a:r>
              <a:rPr lang="es-ES" sz="2200" dirty="0"/>
              <a:t>El letrado de la Administración de Justicia realizará las </a:t>
            </a:r>
            <a:r>
              <a:rPr lang="es-ES" sz="2200" b="1" dirty="0">
                <a:solidFill>
                  <a:schemeClr val="accent1"/>
                </a:solidFill>
              </a:rPr>
              <a:t>adaptaciones y los ajustes necesarios </a:t>
            </a:r>
            <a:r>
              <a:rPr lang="es-ES" sz="2200" dirty="0"/>
              <a:t>para que la persona con discapacidad comprenda el objeto, la finalidad y los trámites del expediente que le afecta conforme a los (</a:t>
            </a:r>
            <a:r>
              <a:rPr lang="es-ES" sz="2200" b="1" dirty="0"/>
              <a:t>Art 7 bis y </a:t>
            </a:r>
            <a:r>
              <a:rPr lang="es-ES" sz="2200" b="1" dirty="0">
                <a:solidFill>
                  <a:prstClr val="black"/>
                </a:solidFill>
                <a:latin typeface="Calibri" panose="020F0502020204030204"/>
              </a:rPr>
              <a:t>a</a:t>
            </a:r>
            <a:r>
              <a:rPr kumimoji="0" lang="es-ES" sz="2200" b="1" i="0" u="none" strike="noStrike" kern="1200" cap="none" spc="0" normalizeH="0" baseline="0" noProof="0" dirty="0" err="1">
                <a:ln>
                  <a:noFill/>
                </a:ln>
                <a:solidFill>
                  <a:prstClr val="black"/>
                </a:solidFill>
                <a:effectLst/>
                <a:uLnTx/>
                <a:uFillTx/>
                <a:latin typeface="Calibri" panose="020F0502020204030204"/>
                <a:ea typeface="+mn-ea"/>
                <a:cs typeface="+mn-cs"/>
              </a:rPr>
              <a:t>rt</a:t>
            </a: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 42 bis a). Ley 15/2.015</a:t>
            </a:r>
            <a:endParaRPr lang="es-ES" sz="2200" dirty="0"/>
          </a:p>
          <a:p>
            <a:pPr marL="0" indent="0">
              <a:buNone/>
            </a:pPr>
            <a:endParaRPr lang="es-ES" sz="2000" dirty="0"/>
          </a:p>
        </p:txBody>
      </p:sp>
    </p:spTree>
    <p:extLst>
      <p:ext uri="{BB962C8B-B14F-4D97-AF65-F5344CB8AC3E}">
        <p14:creationId xmlns:p14="http://schemas.microsoft.com/office/powerpoint/2010/main" val="4162299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33128A3-55E3-66CB-2B3F-4562CAD21348}"/>
              </a:ext>
            </a:extLst>
          </p:cNvPr>
          <p:cNvSpPr>
            <a:spLocks noGrp="1"/>
          </p:cNvSpPr>
          <p:nvPr>
            <p:ph idx="1"/>
          </p:nvPr>
        </p:nvSpPr>
        <p:spPr>
          <a:xfrm>
            <a:off x="531845" y="373224"/>
            <a:ext cx="11159411" cy="6092890"/>
          </a:xfrm>
        </p:spPr>
        <p:txBody>
          <a:bodyPr>
            <a:noAutofit/>
          </a:bodyPr>
          <a:lstStyle/>
          <a:p>
            <a:pPr marL="0" indent="0">
              <a:buNone/>
            </a:pPr>
            <a:r>
              <a:rPr lang="es-ES" sz="2200" dirty="0"/>
              <a:t>	A la solicitud se acompañarán los </a:t>
            </a:r>
            <a:r>
              <a:rPr lang="es-ES" sz="2200" b="1" dirty="0">
                <a:solidFill>
                  <a:schemeClr val="accent1"/>
                </a:solidFill>
              </a:rPr>
              <a:t>documentos que acrediten la necesidad de la adopción de medidas de apoyo, así como un dictamen pericial de los profesionales especializados de los ámbitos social y sanitario, que aconsejen las medidas de apoyo </a:t>
            </a:r>
            <a:r>
              <a:rPr lang="es-ES" sz="2200" dirty="0"/>
              <a:t>que resulten idóneas en cada caso y se propondrán aquellas pruebas que se considere necesario practicar en la comparecencia, como novedad se incluirá el correo electrónico.</a:t>
            </a:r>
          </a:p>
          <a:p>
            <a:pPr marL="0" indent="0">
              <a:buNone/>
            </a:pPr>
            <a:r>
              <a:rPr lang="es-ES" sz="2200" dirty="0"/>
              <a:t>	Admitida a trámite la solicitud (..) </a:t>
            </a:r>
            <a:r>
              <a:rPr lang="es-ES" sz="2200" b="1" dirty="0">
                <a:solidFill>
                  <a:schemeClr val="accent1"/>
                </a:solidFill>
              </a:rPr>
              <a:t>se convocará al </a:t>
            </a:r>
            <a:r>
              <a:rPr lang="es-ES" sz="2200" b="1" u="sng" dirty="0">
                <a:solidFill>
                  <a:schemeClr val="accent1"/>
                </a:solidFill>
              </a:rPr>
              <a:t>Ministerio Fiscal</a:t>
            </a:r>
            <a:r>
              <a:rPr lang="es-ES" sz="2200" b="1" dirty="0">
                <a:solidFill>
                  <a:schemeClr val="accent1"/>
                </a:solidFill>
              </a:rPr>
              <a:t>, a </a:t>
            </a:r>
            <a:r>
              <a:rPr lang="es-ES" sz="2200" b="1" u="sng" dirty="0">
                <a:solidFill>
                  <a:schemeClr val="accent1"/>
                </a:solidFill>
              </a:rPr>
              <a:t>la persona con discapacidad</a:t>
            </a:r>
            <a:r>
              <a:rPr lang="es-ES" sz="2200" b="1" dirty="0">
                <a:solidFill>
                  <a:schemeClr val="accent1"/>
                </a:solidFill>
              </a:rPr>
              <a:t> </a:t>
            </a:r>
            <a:r>
              <a:rPr lang="es-ES" sz="2200" dirty="0"/>
              <a:t>y, en su caso, a su </a:t>
            </a:r>
            <a:r>
              <a:rPr lang="es-ES" sz="2200" b="1" u="sng" dirty="0">
                <a:solidFill>
                  <a:schemeClr val="accent1"/>
                </a:solidFill>
              </a:rPr>
              <a:t>cónyuge o similar no separado </a:t>
            </a:r>
            <a:r>
              <a:rPr lang="es-ES" sz="2200" dirty="0"/>
              <a:t>a sus </a:t>
            </a:r>
            <a:r>
              <a:rPr lang="es-ES" sz="2200" b="1" u="sng" dirty="0">
                <a:solidFill>
                  <a:schemeClr val="accent1"/>
                </a:solidFill>
              </a:rPr>
              <a:t>descendientes</a:t>
            </a:r>
            <a:r>
              <a:rPr lang="es-ES" sz="2200" b="1" dirty="0">
                <a:solidFill>
                  <a:schemeClr val="accent1"/>
                </a:solidFill>
              </a:rPr>
              <a:t>, </a:t>
            </a:r>
            <a:r>
              <a:rPr lang="es-ES" sz="2200" b="1" u="sng" dirty="0">
                <a:solidFill>
                  <a:schemeClr val="accent1"/>
                </a:solidFill>
              </a:rPr>
              <a:t>ascendientes </a:t>
            </a:r>
            <a:r>
              <a:rPr lang="es-ES" sz="2200" dirty="0"/>
              <a:t>o</a:t>
            </a:r>
            <a:r>
              <a:rPr lang="es-ES" sz="2200" b="1" u="sng" dirty="0">
                <a:solidFill>
                  <a:schemeClr val="accent1"/>
                </a:solidFill>
              </a:rPr>
              <a:t> hermanos. </a:t>
            </a:r>
            <a:r>
              <a:rPr lang="es-ES" sz="2200" b="1" dirty="0">
                <a:solidFill>
                  <a:schemeClr val="accent1"/>
                </a:solidFill>
              </a:rPr>
              <a:t>(..) </a:t>
            </a:r>
            <a:r>
              <a:rPr lang="es-ES" sz="2200" dirty="0"/>
              <a:t>También </a:t>
            </a:r>
            <a:r>
              <a:rPr lang="es-ES" sz="2200" b="1" dirty="0">
                <a:solidFill>
                  <a:schemeClr val="accent1"/>
                </a:solidFill>
              </a:rPr>
              <a:t>se recabará certificación del Registro Civil y, </a:t>
            </a:r>
            <a:r>
              <a:rPr lang="es-ES" sz="2200" dirty="0"/>
              <a:t>en su caso, de </a:t>
            </a:r>
            <a:r>
              <a:rPr lang="es-ES" sz="2200" b="1" dirty="0">
                <a:solidFill>
                  <a:schemeClr val="accent1"/>
                </a:solidFill>
              </a:rPr>
              <a:t>otros Registros públicos sobre las medidas de apoyo inscritas.</a:t>
            </a:r>
          </a:p>
          <a:p>
            <a:pPr marL="0" indent="0">
              <a:buNone/>
            </a:pPr>
            <a:r>
              <a:rPr lang="es-ES" sz="2200" dirty="0"/>
              <a:t>	La autoridad judicial </a:t>
            </a:r>
            <a:r>
              <a:rPr lang="es-ES" sz="2200" b="1" dirty="0">
                <a:solidFill>
                  <a:schemeClr val="accent1"/>
                </a:solidFill>
              </a:rPr>
              <a:t>podrá recabar informe de la entidad pública que</a:t>
            </a:r>
            <a:r>
              <a:rPr lang="es-ES" sz="2200" dirty="0"/>
              <a:t>, en el respectivo territorio</a:t>
            </a:r>
            <a:r>
              <a:rPr lang="es-ES" sz="2200" b="1" dirty="0">
                <a:solidFill>
                  <a:schemeClr val="accent1"/>
                </a:solidFill>
              </a:rPr>
              <a:t>, tenga encomendada la función de promoción de la autonomía asistencia a las personas con discapacidad, o de una entidad del tercer sector de acción social</a:t>
            </a:r>
            <a:r>
              <a:rPr lang="es-ES" sz="2200" dirty="0"/>
              <a:t> (..) sobre las eventuales alternativas de apoyo y las posibilidades de prestarlo sin requerir la adopción de medida alguna por la autoridad judicial. Asimismo, la autoridad judicial </a:t>
            </a:r>
            <a:r>
              <a:rPr lang="es-ES" sz="2200" b="1" dirty="0">
                <a:solidFill>
                  <a:schemeClr val="accent1"/>
                </a:solidFill>
              </a:rPr>
              <a:t>podrá ordenar </a:t>
            </a:r>
            <a:r>
              <a:rPr lang="es-ES" sz="2200" dirty="0"/>
              <a:t>antes de la comparecencia un </a:t>
            </a:r>
            <a:r>
              <a:rPr lang="es-ES" sz="2200" b="1" dirty="0">
                <a:solidFill>
                  <a:schemeClr val="accent1"/>
                </a:solidFill>
              </a:rPr>
              <a:t>dictamen pericial</a:t>
            </a:r>
            <a:r>
              <a:rPr lang="es-ES" sz="2200" dirty="0"/>
              <a:t>, cuando así lo considere necesario. </a:t>
            </a:r>
          </a:p>
          <a:p>
            <a:pPr marL="0" indent="0">
              <a:buNone/>
            </a:pPr>
            <a:r>
              <a:rPr lang="es-ES" sz="2200" dirty="0"/>
              <a:t>De hecho, lo pregunta su Señoría antes de la comparecencia, el problema de la salud mental. </a:t>
            </a:r>
            <a:r>
              <a:rPr lang="es-ES" sz="2400" kern="1200" dirty="0">
                <a:solidFill>
                  <a:srgbClr val="000000"/>
                </a:solidFill>
                <a:effectLst/>
                <a:latin typeface="Calibri" panose="020F0502020204030204" pitchFamily="34" charset="0"/>
                <a:ea typeface="+mn-ea"/>
                <a:cs typeface="+mn-cs"/>
              </a:rPr>
              <a:t>la </a:t>
            </a:r>
            <a:r>
              <a:rPr lang="es-ES" sz="2400" kern="1200" dirty="0">
                <a:solidFill>
                  <a:srgbClr val="0070C0"/>
                </a:solidFill>
                <a:effectLst/>
                <a:latin typeface="Calibri" panose="020F0502020204030204" pitchFamily="34" charset="0"/>
                <a:ea typeface="+mn-ea"/>
                <a:cs typeface="+mn-cs"/>
              </a:rPr>
              <a:t>STS de 8 de septiembre de 2.021</a:t>
            </a:r>
            <a:r>
              <a:rPr lang="es-ES" sz="2400" kern="1200" dirty="0">
                <a:solidFill>
                  <a:srgbClr val="000000"/>
                </a:solidFill>
                <a:effectLst/>
                <a:latin typeface="Calibri" panose="020F0502020204030204" pitchFamily="34" charset="0"/>
                <a:ea typeface="+mn-ea"/>
                <a:cs typeface="+mn-cs"/>
              </a:rPr>
              <a:t>, (tema de salud mental) se pronuncia favorablemente a la adopción de las medidas de apoyo a pesar de ir en contra de la voluntad </a:t>
            </a:r>
            <a:endParaRPr lang="es-ES" sz="2200" dirty="0"/>
          </a:p>
        </p:txBody>
      </p:sp>
    </p:spTree>
    <p:extLst>
      <p:ext uri="{BB962C8B-B14F-4D97-AF65-F5344CB8AC3E}">
        <p14:creationId xmlns:p14="http://schemas.microsoft.com/office/powerpoint/2010/main" val="1898964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09922EE-5702-9237-C482-2CA17B0418F4}"/>
              </a:ext>
            </a:extLst>
          </p:cNvPr>
          <p:cNvSpPr>
            <a:spLocks noGrp="1"/>
          </p:cNvSpPr>
          <p:nvPr>
            <p:ph idx="1"/>
          </p:nvPr>
        </p:nvSpPr>
        <p:spPr>
          <a:xfrm>
            <a:off x="838200" y="475860"/>
            <a:ext cx="10515600" cy="5803641"/>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En </a:t>
            </a:r>
            <a:r>
              <a:rPr kumimoji="0" lang="es-ES" sz="2200" b="1" i="0" u="none" strike="noStrike" kern="1200" cap="none" spc="0" normalizeH="0" baseline="0" noProof="0" dirty="0">
                <a:ln>
                  <a:noFill/>
                </a:ln>
                <a:solidFill>
                  <a:srgbClr val="0070C0"/>
                </a:solidFill>
                <a:effectLst/>
                <a:uLnTx/>
                <a:uFillTx/>
                <a:latin typeface="Calibri" panose="020F0502020204030204"/>
                <a:ea typeface="+mn-ea"/>
                <a:cs typeface="+mn-cs"/>
              </a:rPr>
              <a:t>la comparecencia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se procederá a celebrar una </a:t>
            </a:r>
            <a:r>
              <a:rPr kumimoji="0" lang="es-ES" sz="2200" b="1" i="0" u="sng" strike="noStrike" kern="1200" cap="none" spc="0" normalizeH="0" baseline="0" noProof="0" dirty="0">
                <a:ln>
                  <a:noFill/>
                </a:ln>
                <a:solidFill>
                  <a:srgbClr val="0070C0"/>
                </a:solidFill>
                <a:effectLst/>
                <a:uLnTx/>
                <a:uFillTx/>
                <a:latin typeface="Calibri" panose="020F0502020204030204"/>
                <a:ea typeface="+mn-ea"/>
                <a:cs typeface="+mn-cs"/>
              </a:rPr>
              <a:t>entrevista entre la autoridad judicial y la persona con discapacidad</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 a quien, a la vista de su situación, podrá informar acerca de las alternativas existentes para obtener el apoyo que precisa, bien sea mediante su entorno social o comunitario, o bien a través del otorgamiento de medidas de apoyo de naturaleza voluntaria. (Audiencia de Parientes, Informe del médico forense, por ello hacer los deberes con el informe social fundamental para conocer la realidad de la persona con discapacidad.)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Si,</a:t>
            </a: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tras la información ofrecida por la autoridad judicial,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la persona con discapacidad opta por una medida alternativa de apoyo, se pondrá fin al expediente.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La oposición de la persona con discapacidad a cualquier tipo de apoyo, la oposición del Ministerio Fiscal o la oposición de cualquiera de los interesados en la adopción de las medidas de apoyo solicitadas pondrá fin al expediente</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 sin perjuicio de que la autoridad judicial pueda adoptar provisionalmente las medidas de apoyo de aquella o de su patrimonio que considere convenientes. Dichas medidas podrán mantenerse por un plazo máximo de treinta días, siempre que con anterioridad no se haya presentado la correspondiente demanda de adopción de medidas de apoyo en juicio contencioso.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2200" b="1" dirty="0">
                <a:solidFill>
                  <a:srgbClr val="FF0000"/>
                </a:solidFill>
                <a:latin typeface="Calibri" panose="020F0502020204030204"/>
              </a:rPr>
              <a:t>Contar como se desarrolla. </a:t>
            </a:r>
            <a:endParaRPr kumimoji="0" lang="es-ES" sz="22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indent="0">
              <a:buNone/>
            </a:pPr>
            <a:endParaRPr lang="es-ES" dirty="0"/>
          </a:p>
        </p:txBody>
      </p:sp>
    </p:spTree>
    <p:extLst>
      <p:ext uri="{BB962C8B-B14F-4D97-AF65-F5344CB8AC3E}">
        <p14:creationId xmlns:p14="http://schemas.microsoft.com/office/powerpoint/2010/main" val="2129786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928F21B-3933-BED5-F148-7B3EE45ABC56}"/>
              </a:ext>
            </a:extLst>
          </p:cNvPr>
          <p:cNvSpPr>
            <a:spLocks noGrp="1"/>
          </p:cNvSpPr>
          <p:nvPr>
            <p:ph idx="1"/>
          </p:nvPr>
        </p:nvSpPr>
        <p:spPr>
          <a:xfrm>
            <a:off x="838200" y="298581"/>
            <a:ext cx="10515600" cy="6326154"/>
          </a:xfrm>
        </p:spPr>
        <p:txBody>
          <a:bodyPr>
            <a:normAutofit/>
          </a:bodyPr>
          <a:lstStyle/>
          <a:p>
            <a:pPr marL="0" indent="0">
              <a:buNone/>
            </a:pPr>
            <a:r>
              <a:rPr lang="es-ES" sz="2000" b="1" dirty="0">
                <a:solidFill>
                  <a:schemeClr val="accent1"/>
                </a:solidFill>
              </a:rPr>
              <a:t>	Ley 8/21: </a:t>
            </a:r>
            <a:r>
              <a:rPr lang="es-ES" sz="2000" dirty="0"/>
              <a:t>Centro de la reforma, las personas con discapacidad pueden ejercer </a:t>
            </a:r>
            <a:r>
              <a:rPr lang="es-ES" sz="2000" b="1" dirty="0"/>
              <a:t>su capacidad jurídica </a:t>
            </a:r>
            <a:r>
              <a:rPr lang="es-ES" sz="2000" dirty="0"/>
              <a:t>en igualdad de condiciones con los demás atendiendo a </a:t>
            </a:r>
            <a:r>
              <a:rPr lang="es-ES" sz="2000" b="1" dirty="0"/>
              <a:t>su voluntad, deseos y preferencias. </a:t>
            </a:r>
          </a:p>
          <a:p>
            <a:pPr marL="0" indent="0">
              <a:buNone/>
            </a:pPr>
            <a:r>
              <a:rPr lang="es-ES" sz="2000" b="1" dirty="0"/>
              <a:t>	Capacidad jurídica – </a:t>
            </a:r>
            <a:r>
              <a:rPr lang="es-ES" sz="2000" dirty="0"/>
              <a:t>tradicionalmente </a:t>
            </a:r>
            <a:r>
              <a:rPr lang="es-ES" sz="2000" dirty="0">
                <a:solidFill>
                  <a:schemeClr val="accent1"/>
                </a:solidFill>
              </a:rPr>
              <a:t>capacidad jurídica-capacidad de obrar</a:t>
            </a:r>
            <a:r>
              <a:rPr lang="es-ES" sz="2000" dirty="0"/>
              <a:t>. </a:t>
            </a:r>
            <a:r>
              <a:rPr lang="es-ES" sz="2000" b="1" dirty="0"/>
              <a:t>Art. 12 de la CDPD.</a:t>
            </a:r>
          </a:p>
          <a:p>
            <a:pPr marL="0" indent="0">
              <a:buNone/>
            </a:pPr>
            <a:r>
              <a:rPr lang="es-ES" sz="2000" b="1" dirty="0"/>
              <a:t>	¿Cómo ejercer esa capacidad jurídica? </a:t>
            </a:r>
            <a:r>
              <a:rPr lang="es-ES" sz="2000" dirty="0"/>
              <a:t>Sistema de provisión de apoyos (+o- intensos), hay que atender a la concreta discapacidad, en aras de que puedan ejercer su capacidad jurídica en igualdad de condiciones con los demás.</a:t>
            </a:r>
          </a:p>
          <a:p>
            <a:pPr marL="0" indent="0">
              <a:buNone/>
            </a:pPr>
            <a:r>
              <a:rPr lang="es-ES" sz="2000" b="1" dirty="0"/>
              <a:t>	Consecuencia: </a:t>
            </a:r>
            <a:r>
              <a:rPr lang="es-ES" sz="2000" dirty="0">
                <a:solidFill>
                  <a:schemeClr val="accent1"/>
                </a:solidFill>
              </a:rPr>
              <a:t>Supresión</a:t>
            </a:r>
            <a:r>
              <a:rPr lang="es-ES" sz="2000" dirty="0"/>
              <a:t> de los procedimientos de </a:t>
            </a:r>
            <a:r>
              <a:rPr lang="es-ES" sz="2000" dirty="0">
                <a:solidFill>
                  <a:schemeClr val="accent1"/>
                </a:solidFill>
              </a:rPr>
              <a:t>incapacitación</a:t>
            </a:r>
            <a:r>
              <a:rPr lang="es-ES" sz="2000" dirty="0"/>
              <a:t> y de </a:t>
            </a:r>
            <a:r>
              <a:rPr lang="es-ES" sz="2000" dirty="0">
                <a:solidFill>
                  <a:schemeClr val="accent1"/>
                </a:solidFill>
              </a:rPr>
              <a:t>los sistemas de sustitución o representación de la tutela</a:t>
            </a:r>
            <a:r>
              <a:rPr lang="es-ES" sz="2000" dirty="0"/>
              <a:t> (salvo para menores de edad), así como de </a:t>
            </a:r>
            <a:r>
              <a:rPr lang="es-ES" sz="2000" dirty="0">
                <a:solidFill>
                  <a:schemeClr val="accent1"/>
                </a:solidFill>
              </a:rPr>
              <a:t>la patria potestad prorrogada o rehabilitada</a:t>
            </a:r>
            <a:r>
              <a:rPr lang="es-ES" sz="2000" dirty="0"/>
              <a:t>. Lo esencial no es incapacitar sino capacitar mediante los sistemas de apoyo. </a:t>
            </a:r>
          </a:p>
          <a:p>
            <a:pPr marL="0" indent="0">
              <a:buNone/>
            </a:pPr>
            <a:r>
              <a:rPr lang="es-ES" sz="2000" b="1" dirty="0"/>
              <a:t>	Existe un mandato </a:t>
            </a:r>
            <a:r>
              <a:rPr lang="es-ES" sz="2000" b="1" dirty="0" err="1"/>
              <a:t>desjudicializador</a:t>
            </a:r>
            <a:r>
              <a:rPr lang="es-ES" sz="2000" b="1" dirty="0"/>
              <a:t> </a:t>
            </a:r>
            <a:r>
              <a:rPr lang="es-ES" sz="2000" dirty="0"/>
              <a:t>sacar fuera de los juzgados el día a día de las personas con discapacidad.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2000" dirty="0"/>
              <a:t>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Las </a:t>
            </a: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medidas de apoyo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pueden ser: Voluntarias, informal o judiciales y pueden coexistir unas con otras.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	¿Quiénes pueden beneficiarse de esas medidas de apoyo?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Cualquier persona que lo necesite tenga o no el reconocimiento administrativo de su discapacidad.</a:t>
            </a:r>
          </a:p>
          <a:p>
            <a:pPr marL="0" indent="0">
              <a:buNone/>
            </a:pPr>
            <a:r>
              <a:rPr lang="es-ES" sz="2000" dirty="0"/>
              <a:t>	</a:t>
            </a:r>
          </a:p>
        </p:txBody>
      </p:sp>
    </p:spTree>
    <p:extLst>
      <p:ext uri="{BB962C8B-B14F-4D97-AF65-F5344CB8AC3E}">
        <p14:creationId xmlns:p14="http://schemas.microsoft.com/office/powerpoint/2010/main" val="2421205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689B8EB-6537-287C-EC43-36C3BBB47CC2}"/>
              </a:ext>
            </a:extLst>
          </p:cNvPr>
          <p:cNvSpPr>
            <a:spLocks noGrp="1"/>
          </p:cNvSpPr>
          <p:nvPr>
            <p:ph idx="1"/>
          </p:nvPr>
        </p:nvSpPr>
        <p:spPr>
          <a:xfrm>
            <a:off x="494522" y="233265"/>
            <a:ext cx="11150082" cy="6064898"/>
          </a:xfrm>
        </p:spPr>
        <p:txBody>
          <a:bodyPr>
            <a:normAutofit lnSpcReduction="10000"/>
          </a:bodyPr>
          <a:lstStyle/>
          <a:p>
            <a:pPr marL="0" indent="0">
              <a:buNone/>
            </a:pPr>
            <a:r>
              <a:rPr lang="es-ES" sz="2200" dirty="0">
                <a:solidFill>
                  <a:schemeClr val="accent1"/>
                </a:solidFill>
              </a:rPr>
              <a:t>	</a:t>
            </a:r>
            <a:r>
              <a:rPr lang="es-ES" sz="2200" b="1" dirty="0">
                <a:solidFill>
                  <a:schemeClr val="accent1"/>
                </a:solidFill>
              </a:rPr>
              <a:t>Como </a:t>
            </a:r>
            <a:r>
              <a:rPr lang="es-ES" sz="2200" b="1" dirty="0">
                <a:solidFill>
                  <a:srgbClr val="FF0000"/>
                </a:solidFill>
              </a:rPr>
              <a:t>regla general</a:t>
            </a:r>
            <a:r>
              <a:rPr lang="es-ES" sz="2200" dirty="0">
                <a:solidFill>
                  <a:schemeClr val="accent1"/>
                </a:solidFill>
              </a:rPr>
              <a:t>, </a:t>
            </a:r>
            <a:r>
              <a:rPr lang="es-ES" sz="2200" dirty="0"/>
              <a:t>aun siendo conveniente, </a:t>
            </a:r>
            <a:r>
              <a:rPr lang="es-ES" sz="2200" b="1" dirty="0">
                <a:solidFill>
                  <a:schemeClr val="accent1"/>
                </a:solidFill>
              </a:rPr>
              <a:t>no es necesario abogado y procurador en la jurisdicción voluntaria salvo en los siguientes casos:</a:t>
            </a:r>
          </a:p>
          <a:p>
            <a:pPr>
              <a:buFontTx/>
              <a:buChar char="-"/>
            </a:pPr>
            <a:r>
              <a:rPr lang="es-ES" sz="2200" b="1" dirty="0">
                <a:solidFill>
                  <a:schemeClr val="accent1"/>
                </a:solidFill>
              </a:rPr>
              <a:t>En los recursos de revisión o apelación </a:t>
            </a:r>
            <a:r>
              <a:rPr lang="es-ES" sz="2200" dirty="0"/>
              <a:t>contra resolución de expediente de jurisdicción voluntaria, o desde que se formule oposición, dando lugar a la </a:t>
            </a:r>
            <a:r>
              <a:rPr lang="es-ES" sz="2200" b="1" dirty="0">
                <a:solidFill>
                  <a:schemeClr val="accent1"/>
                </a:solidFill>
              </a:rPr>
              <a:t>vía contradictoria</a:t>
            </a:r>
            <a:r>
              <a:rPr lang="es-ES" sz="2200" b="1" dirty="0"/>
              <a:t>.</a:t>
            </a:r>
          </a:p>
          <a:p>
            <a:pPr>
              <a:buFontTx/>
              <a:buChar char="-"/>
            </a:pPr>
            <a:r>
              <a:rPr lang="es-ES" sz="2200" dirty="0"/>
              <a:t>En los </a:t>
            </a:r>
            <a:r>
              <a:rPr lang="es-ES" sz="2200" b="1" dirty="0">
                <a:solidFill>
                  <a:schemeClr val="accent1"/>
                </a:solidFill>
              </a:rPr>
              <a:t>casos de remoción de medidas de apoyo, extinción de poderes preventivos</a:t>
            </a:r>
            <a:r>
              <a:rPr lang="es-ES" sz="2200" b="1" dirty="0"/>
              <a:t>.</a:t>
            </a:r>
          </a:p>
          <a:p>
            <a:pPr>
              <a:buFontTx/>
              <a:buChar char="-"/>
            </a:pPr>
            <a:r>
              <a:rPr lang="es-ES" sz="2200" dirty="0"/>
              <a:t>Cuando se trate de </a:t>
            </a:r>
            <a:r>
              <a:rPr lang="es-ES" sz="2200" b="1" dirty="0">
                <a:solidFill>
                  <a:schemeClr val="accent1"/>
                </a:solidFill>
              </a:rPr>
              <a:t>actos que superen los 6.000´00 € si la operación es compleja o existen intereses enfrentados. </a:t>
            </a:r>
            <a:r>
              <a:rPr lang="es-ES" sz="2200" dirty="0"/>
              <a:t>(Aportar tasación…)</a:t>
            </a:r>
          </a:p>
          <a:p>
            <a:pPr>
              <a:buFontTx/>
              <a:buChar char="-"/>
            </a:pPr>
            <a:r>
              <a:rPr lang="es-ES" sz="2200" dirty="0"/>
              <a:t>En caso de </a:t>
            </a:r>
            <a:r>
              <a:rPr lang="es-ES" sz="2200" b="1" dirty="0">
                <a:solidFill>
                  <a:schemeClr val="accent1"/>
                </a:solidFill>
              </a:rPr>
              <a:t>desacuerdo tratándose de bienes gananciales</a:t>
            </a:r>
            <a:r>
              <a:rPr lang="es-ES" sz="2200" dirty="0">
                <a:solidFill>
                  <a:schemeClr val="accent1"/>
                </a:solidFill>
              </a:rPr>
              <a:t> </a:t>
            </a:r>
            <a:r>
              <a:rPr lang="es-ES" sz="2200" dirty="0"/>
              <a:t>siendo teniendo el acto patrimonial un </a:t>
            </a:r>
            <a:r>
              <a:rPr lang="es-ES" sz="2200" b="1" dirty="0">
                <a:solidFill>
                  <a:schemeClr val="accent1"/>
                </a:solidFill>
              </a:rPr>
              <a:t>valor superior a los 6.000´00 €.</a:t>
            </a:r>
          </a:p>
          <a:p>
            <a:pPr>
              <a:buFontTx/>
              <a:buChar char="-"/>
            </a:pPr>
            <a:r>
              <a:rPr lang="es-ES" sz="2200" dirty="0"/>
              <a:t>En el </a:t>
            </a:r>
            <a:r>
              <a:rPr lang="es-ES" sz="2200" b="1" dirty="0">
                <a:solidFill>
                  <a:schemeClr val="accent1"/>
                </a:solidFill>
              </a:rPr>
              <a:t>caso de aceptación y repudiación de la herencia </a:t>
            </a:r>
            <a:r>
              <a:rPr lang="es-ES" sz="2200" b="1" dirty="0"/>
              <a:t>cuando sea una </a:t>
            </a:r>
            <a:r>
              <a:rPr lang="es-ES" sz="2200" b="1" dirty="0">
                <a:solidFill>
                  <a:schemeClr val="accent1"/>
                </a:solidFill>
              </a:rPr>
              <a:t>cuantía superior a 6.000´00 €.</a:t>
            </a:r>
          </a:p>
          <a:p>
            <a:pPr marL="0" indent="0">
              <a:buNone/>
            </a:pPr>
            <a:r>
              <a:rPr lang="es-ES" sz="2200" dirty="0"/>
              <a:t>Cuando no sea preceptivo el abogado y procurador </a:t>
            </a:r>
            <a:r>
              <a:rPr lang="es-ES" sz="2200" b="1" dirty="0">
                <a:solidFill>
                  <a:schemeClr val="accent1"/>
                </a:solidFill>
              </a:rPr>
              <a:t>se facilitará al interesado (</a:t>
            </a:r>
            <a:r>
              <a:rPr lang="es-ES" sz="2200" b="1" dirty="0">
                <a:solidFill>
                  <a:srgbClr val="FF0000"/>
                </a:solidFill>
              </a:rPr>
              <a:t>oficina judicial o sede electrónica</a:t>
            </a:r>
            <a:r>
              <a:rPr lang="es-ES" sz="2200" b="1" dirty="0">
                <a:solidFill>
                  <a:schemeClr val="accent1"/>
                </a:solidFill>
              </a:rPr>
              <a:t>) un impreso formalizado para realizar la solicitud de jurisdicción voluntaria no siendo necesario reflejar la fundamentación jurídica de lo solicitado</a:t>
            </a:r>
            <a:r>
              <a:rPr lang="es-ES" sz="2200" b="1" dirty="0"/>
              <a:t>. Habrá de acompañarse tantas copias </a:t>
            </a:r>
            <a:r>
              <a:rPr lang="es-ES" sz="2200" b="1"/>
              <a:t>cuantos interesados haya.</a:t>
            </a:r>
            <a:endParaRPr lang="es-ES" sz="2200" b="1" dirty="0"/>
          </a:p>
          <a:p>
            <a:pPr marL="0" indent="0">
              <a:buNone/>
            </a:pPr>
            <a:r>
              <a:rPr lang="es-ES" sz="2200" dirty="0"/>
              <a:t>	Destacar la posibilidad de formular preguntas en el consultorio jurídico de </a:t>
            </a:r>
            <a:r>
              <a:rPr lang="es-ES" sz="2200" dirty="0" err="1"/>
              <a:t>Aequitas</a:t>
            </a:r>
            <a:r>
              <a:rPr lang="es-ES" sz="2200" dirty="0"/>
              <a:t> y el SOJ del I.C.A.M, para personas mayores y personas con discapacidad, con citas presenciales y telefónicas a través del</a:t>
            </a:r>
            <a:r>
              <a:rPr lang="es-ES" sz="2200" b="1" dirty="0"/>
              <a:t> 900-814-815 </a:t>
            </a:r>
            <a:r>
              <a:rPr lang="es-ES" sz="2200" dirty="0"/>
              <a:t>(teléfono gratuito).</a:t>
            </a:r>
          </a:p>
          <a:p>
            <a:pPr marL="0" indent="0">
              <a:buNone/>
            </a:pPr>
            <a:endParaRPr lang="es-ES" sz="2000" dirty="0"/>
          </a:p>
        </p:txBody>
      </p:sp>
    </p:spTree>
    <p:extLst>
      <p:ext uri="{BB962C8B-B14F-4D97-AF65-F5344CB8AC3E}">
        <p14:creationId xmlns:p14="http://schemas.microsoft.com/office/powerpoint/2010/main" val="338254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01020B9-06FF-6279-C1F7-34783094A47E}"/>
              </a:ext>
            </a:extLst>
          </p:cNvPr>
          <p:cNvSpPr>
            <a:spLocks noGrp="1"/>
          </p:cNvSpPr>
          <p:nvPr>
            <p:ph idx="1"/>
          </p:nvPr>
        </p:nvSpPr>
        <p:spPr>
          <a:xfrm>
            <a:off x="466531" y="382554"/>
            <a:ext cx="11206065" cy="5980923"/>
          </a:xfrm>
        </p:spPr>
        <p:txBody>
          <a:bodyPr>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1" i="0" u="sng" strike="noStrike" kern="1200" cap="none" spc="0" normalizeH="0" baseline="0" noProof="0" dirty="0">
                <a:ln>
                  <a:noFill/>
                </a:ln>
                <a:solidFill>
                  <a:srgbClr val="FF0000"/>
                </a:solidFill>
                <a:effectLst/>
                <a:uLnTx/>
                <a:uFillTx/>
                <a:latin typeface="Calibri" panose="020F0502020204030204"/>
                <a:ea typeface="+mn-ea"/>
                <a:cs typeface="+mn-cs"/>
              </a:rPr>
              <a:t>Disposición transitoria primera</a:t>
            </a:r>
            <a:r>
              <a:rPr kumimoji="0" lang="es-ES" sz="22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s-ES" sz="2200" b="1" i="0" u="none" strike="noStrike" kern="1200" cap="none" spc="0" normalizeH="0" baseline="0" noProof="0" dirty="0">
                <a:ln>
                  <a:noFill/>
                </a:ln>
                <a:solidFill>
                  <a:srgbClr val="00B050"/>
                </a:solidFill>
                <a:effectLst/>
                <a:uLnTx/>
                <a:uFillTx/>
                <a:latin typeface="Calibri" panose="020F0502020204030204"/>
                <a:ea typeface="+mn-ea"/>
                <a:cs typeface="+mn-cs"/>
              </a:rPr>
              <a:t>Privaciones de derechos actualmente existentes.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“A partir de la entrada en vigor de la presente Ley </a:t>
            </a:r>
            <a:r>
              <a:rPr kumimoji="0" lang="es-ES" sz="2200" b="0" i="0" u="none" strike="noStrike" kern="1200" cap="none" spc="0" normalizeH="0" baseline="0" noProof="0" dirty="0">
                <a:ln>
                  <a:noFill/>
                </a:ln>
                <a:solidFill>
                  <a:srgbClr val="4472C4"/>
                </a:solidFill>
                <a:effectLst/>
                <a:uLnTx/>
                <a:uFillTx/>
                <a:latin typeface="Calibri" panose="020F0502020204030204"/>
                <a:ea typeface="+mn-ea"/>
                <a:cs typeface="+mn-cs"/>
              </a:rPr>
              <a:t>las meras privaciones de derechos</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 de las personas con discapacidad, </a:t>
            </a:r>
            <a:r>
              <a:rPr kumimoji="0" lang="es-ES" sz="2200" b="0" i="0" u="none" strike="noStrike" kern="1200" cap="none" spc="0" normalizeH="0" baseline="0" noProof="0" dirty="0">
                <a:ln>
                  <a:noFill/>
                </a:ln>
                <a:solidFill>
                  <a:srgbClr val="4472C4"/>
                </a:solidFill>
                <a:effectLst/>
                <a:uLnTx/>
                <a:uFillTx/>
                <a:latin typeface="Calibri" panose="020F0502020204030204"/>
                <a:ea typeface="+mn-ea"/>
                <a:cs typeface="+mn-cs"/>
              </a:rPr>
              <a:t>o de su ejercicio, quedarán sin efecto”.</a:t>
            </a:r>
            <a:endParaRPr lang="es-ES" sz="2200" b="1" dirty="0">
              <a:solidFill>
                <a:srgbClr val="00B050"/>
              </a:solidFill>
            </a:endParaRPr>
          </a:p>
          <a:p>
            <a:pPr marL="0" indent="0">
              <a:buNone/>
            </a:pPr>
            <a:r>
              <a:rPr lang="es-ES" sz="2200" b="1" u="sng" dirty="0">
                <a:solidFill>
                  <a:srgbClr val="FF0000"/>
                </a:solidFill>
              </a:rPr>
              <a:t>Disposición transitoria segunda</a:t>
            </a:r>
            <a:r>
              <a:rPr lang="es-ES" sz="2200" b="1" dirty="0">
                <a:solidFill>
                  <a:srgbClr val="FF0000"/>
                </a:solidFill>
              </a:rPr>
              <a:t>.</a:t>
            </a:r>
            <a:r>
              <a:rPr lang="es-ES" sz="2200" dirty="0">
                <a:solidFill>
                  <a:srgbClr val="FF0000"/>
                </a:solidFill>
              </a:rPr>
              <a:t> </a:t>
            </a:r>
            <a:r>
              <a:rPr lang="es-ES" sz="2200" dirty="0">
                <a:solidFill>
                  <a:srgbClr val="00B050"/>
                </a:solidFill>
              </a:rPr>
              <a:t>Establece las normas a aplicar con carácter transitorio:</a:t>
            </a:r>
          </a:p>
          <a:p>
            <a:pPr marL="0" indent="0">
              <a:buNone/>
            </a:pPr>
            <a:r>
              <a:rPr lang="es-ES" sz="2200" dirty="0"/>
              <a:t>-  </a:t>
            </a:r>
            <a:r>
              <a:rPr lang="es-ES" sz="2200" dirty="0">
                <a:solidFill>
                  <a:schemeClr val="accent1"/>
                </a:solidFill>
              </a:rPr>
              <a:t>A los tutores </a:t>
            </a:r>
            <a:r>
              <a:rPr lang="es-ES" sz="2200" dirty="0"/>
              <a:t>se les aplicarán las normas de los curadores representativos.</a:t>
            </a:r>
          </a:p>
          <a:p>
            <a:pPr>
              <a:buFontTx/>
              <a:buChar char="-"/>
            </a:pPr>
            <a:r>
              <a:rPr lang="es-ES" sz="2200" dirty="0">
                <a:solidFill>
                  <a:schemeClr val="accent1"/>
                </a:solidFill>
              </a:rPr>
              <a:t>A los curadores de los emancipados</a:t>
            </a:r>
            <a:r>
              <a:rPr lang="es-ES" sz="2200" dirty="0"/>
              <a:t>, las normas del defensor judicial del menor.</a:t>
            </a:r>
          </a:p>
          <a:p>
            <a:pPr>
              <a:buFontTx/>
              <a:buChar char="-"/>
            </a:pPr>
            <a:r>
              <a:rPr lang="es-ES" sz="2200" dirty="0">
                <a:solidFill>
                  <a:schemeClr val="accent1"/>
                </a:solidFill>
              </a:rPr>
              <a:t>A los guardadores de hecho </a:t>
            </a:r>
            <a:r>
              <a:rPr lang="es-ES" sz="2200" dirty="0"/>
              <a:t>las normas y prerrogativas de la presente ley.</a:t>
            </a:r>
          </a:p>
          <a:p>
            <a:pPr>
              <a:buFontTx/>
              <a:buChar char="-"/>
            </a:pPr>
            <a:r>
              <a:rPr lang="es-ES" sz="2200" dirty="0"/>
              <a:t>A quienes ostenten </a:t>
            </a:r>
            <a:r>
              <a:rPr lang="es-ES" sz="2200" dirty="0">
                <a:solidFill>
                  <a:schemeClr val="accent1"/>
                </a:solidFill>
              </a:rPr>
              <a:t>la patria potestad prorrogada o rehabilitada </a:t>
            </a:r>
            <a:r>
              <a:rPr lang="es-ES" sz="2200" dirty="0"/>
              <a:t>continuarán ejerciéndola hasta que se produzca la revisión a la que se refiere la disposición transitoria quinta.</a:t>
            </a:r>
          </a:p>
          <a:p>
            <a:pPr marL="0" indent="0">
              <a:buNone/>
            </a:pPr>
            <a:r>
              <a:rPr lang="es-ES" sz="2200" b="1" u="sng" dirty="0">
                <a:solidFill>
                  <a:srgbClr val="FF0000"/>
                </a:solidFill>
              </a:rPr>
              <a:t>Disposición transitoria tercera. </a:t>
            </a:r>
            <a:r>
              <a:rPr lang="es-ES" sz="2200" b="1" dirty="0">
                <a:solidFill>
                  <a:srgbClr val="00B050"/>
                </a:solidFill>
              </a:rPr>
              <a:t>Previsiones de autotutela, poderes y mandatos preventivos.</a:t>
            </a:r>
          </a:p>
          <a:p>
            <a:pPr>
              <a:buFontTx/>
              <a:buChar char="-"/>
            </a:pPr>
            <a:r>
              <a:rPr lang="es-ES" sz="2200" dirty="0"/>
              <a:t>Las previsiones de </a:t>
            </a:r>
            <a:r>
              <a:rPr lang="es-ES" sz="2200" dirty="0">
                <a:solidFill>
                  <a:schemeClr val="accent1"/>
                </a:solidFill>
              </a:rPr>
              <a:t>autotutela </a:t>
            </a:r>
            <a:r>
              <a:rPr lang="es-ES" sz="2200" dirty="0"/>
              <a:t>se entenderán referidas a la </a:t>
            </a:r>
            <a:r>
              <a:rPr lang="es-ES" sz="2200" dirty="0" err="1"/>
              <a:t>autocuratela</a:t>
            </a:r>
            <a:r>
              <a:rPr lang="es-ES" sz="2200" dirty="0"/>
              <a:t> conforme presente Ley.</a:t>
            </a:r>
          </a:p>
          <a:p>
            <a:pPr>
              <a:buFontTx/>
              <a:buChar char="-"/>
            </a:pPr>
            <a:r>
              <a:rPr lang="es-ES" sz="2200" dirty="0"/>
              <a:t>Los </a:t>
            </a:r>
            <a:r>
              <a:rPr lang="es-ES" sz="2200" dirty="0">
                <a:solidFill>
                  <a:schemeClr val="accent1"/>
                </a:solidFill>
              </a:rPr>
              <a:t>poderes y mandatos preventivos </a:t>
            </a:r>
            <a:r>
              <a:rPr lang="es-ES" sz="2200" dirty="0"/>
              <a:t>otorgados con anterioridad quedarán sujetos a la presente Ley. </a:t>
            </a:r>
          </a:p>
          <a:p>
            <a:pPr marL="0" indent="0">
              <a:buNone/>
            </a:pPr>
            <a:r>
              <a:rPr lang="es-ES" sz="2200" dirty="0"/>
              <a:t>-  Cuando la persona otorgante quiera modificarlos o completarlos, el Notario, habrá de procurar su comprensión y razonamiento, facilitando que pueda expresar su voluntad, deseos y preferencias, será un medio de apoyo fundamental.</a:t>
            </a:r>
          </a:p>
        </p:txBody>
      </p:sp>
    </p:spTree>
    <p:extLst>
      <p:ext uri="{BB962C8B-B14F-4D97-AF65-F5344CB8AC3E}">
        <p14:creationId xmlns:p14="http://schemas.microsoft.com/office/powerpoint/2010/main" val="4585605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D09E1AA-E5CB-1CAF-F4CC-5B884DFEB41D}"/>
              </a:ext>
            </a:extLst>
          </p:cNvPr>
          <p:cNvSpPr>
            <a:spLocks noGrp="1"/>
          </p:cNvSpPr>
          <p:nvPr>
            <p:ph idx="1"/>
          </p:nvPr>
        </p:nvSpPr>
        <p:spPr>
          <a:xfrm>
            <a:off x="587829" y="345232"/>
            <a:ext cx="11112759" cy="6167535"/>
          </a:xfrm>
        </p:spPr>
        <p:txBody>
          <a:bodyPr>
            <a:normAutofit/>
          </a:bodyPr>
          <a:lstStyle/>
          <a:p>
            <a:pPr marL="0" indent="0">
              <a:buNone/>
            </a:pPr>
            <a:r>
              <a:rPr lang="es-ES" sz="2200" b="1" u="sng" dirty="0">
                <a:solidFill>
                  <a:srgbClr val="FF0000"/>
                </a:solidFill>
              </a:rPr>
              <a:t>Disposición transitoria cuarta</a:t>
            </a:r>
            <a:r>
              <a:rPr lang="es-ES" sz="2200" b="1" dirty="0">
                <a:solidFill>
                  <a:srgbClr val="FF0000"/>
                </a:solidFill>
              </a:rPr>
              <a:t>. </a:t>
            </a:r>
            <a:r>
              <a:rPr lang="es-ES" sz="2200" b="1" dirty="0">
                <a:solidFill>
                  <a:srgbClr val="00B050"/>
                </a:solidFill>
              </a:rPr>
              <a:t>Sustituciones realizadas en virtud del artículo 776 del Código Civil: </a:t>
            </a:r>
            <a:r>
              <a:rPr lang="es-ES" sz="2200" b="1" dirty="0">
                <a:solidFill>
                  <a:schemeClr val="accent1"/>
                </a:solidFill>
              </a:rPr>
              <a:t>La sustitución dejará de ser ejemplar</a:t>
            </a:r>
            <a:r>
              <a:rPr lang="es-ES" sz="2200" dirty="0"/>
              <a:t>, sin que pueda suplir el testamento de la persona sustituida. No obstante, </a:t>
            </a:r>
            <a:r>
              <a:rPr lang="es-ES" sz="2200" b="1" dirty="0">
                <a:solidFill>
                  <a:schemeClr val="accent1"/>
                </a:solidFill>
              </a:rPr>
              <a:t>la sustitución se entenderá como una sustitución fideicomisaria de residuo en cuanto a los bienes que hubiera transmitido a título gratuito a la persona sustituida.</a:t>
            </a:r>
          </a:p>
          <a:p>
            <a:pPr marL="0" indent="0">
              <a:buNone/>
            </a:pPr>
            <a:r>
              <a:rPr lang="es-ES" sz="2200" b="1" u="sng" dirty="0">
                <a:solidFill>
                  <a:srgbClr val="FF0000"/>
                </a:solidFill>
              </a:rPr>
              <a:t>Disposición transitoria quinta</a:t>
            </a:r>
            <a:r>
              <a:rPr lang="es-ES" sz="2200" b="1" dirty="0">
                <a:solidFill>
                  <a:srgbClr val="FF0000"/>
                </a:solidFill>
              </a:rPr>
              <a:t>. </a:t>
            </a:r>
            <a:r>
              <a:rPr lang="es-ES" sz="2200" b="1" dirty="0">
                <a:solidFill>
                  <a:srgbClr val="00B050"/>
                </a:solidFill>
              </a:rPr>
              <a:t>Revisión de las medidas ya acordadas: </a:t>
            </a:r>
            <a:r>
              <a:rPr lang="es-ES" sz="2200" b="1" dirty="0">
                <a:solidFill>
                  <a:schemeClr val="accent1"/>
                </a:solidFill>
              </a:rPr>
              <a:t>Las personas con capacidad modificada judicialmente, los declarados pródigos, los progenitores que ostenten la patria potestad prorrogada o rehabilitada, los tutores, los curadores, los defensores judiciales y los apoderados preventivos</a:t>
            </a:r>
            <a:r>
              <a:rPr lang="es-ES" sz="2200" dirty="0">
                <a:solidFill>
                  <a:schemeClr val="accent1"/>
                </a:solidFill>
              </a:rPr>
              <a:t> </a:t>
            </a:r>
            <a:r>
              <a:rPr lang="es-ES" sz="2200" dirty="0"/>
              <a:t>podrán solicitar en cualquier momento de la autoridad judicial la revisión de las medidas que se hubiesen establecido con anterioridad a la entrada en vigor de la presente Ley, para adaptarlas a esta. </a:t>
            </a:r>
            <a:r>
              <a:rPr lang="es-ES" sz="2200" b="1" dirty="0">
                <a:solidFill>
                  <a:schemeClr val="accent1"/>
                </a:solidFill>
              </a:rPr>
              <a:t>La revisión de las medidas deberá producirse en el plazo máximo de 1 año desde dicha solicitud.</a:t>
            </a:r>
          </a:p>
          <a:p>
            <a:pPr marL="0" indent="0">
              <a:buNone/>
            </a:pPr>
            <a:r>
              <a:rPr lang="es-ES" sz="2200" dirty="0"/>
              <a:t>Para aquellos casos donde no haya existido la solicitud mencionada en el párrafo anterior, </a:t>
            </a:r>
            <a:r>
              <a:rPr lang="es-ES" sz="2200" b="1" dirty="0">
                <a:solidFill>
                  <a:schemeClr val="accent1"/>
                </a:solidFill>
              </a:rPr>
              <a:t>la revisión se realizará por parte de la autoridad judicial de oficio o a instancia del Ministerio Fiscal en un plazo máximo de 3 años”.</a:t>
            </a:r>
            <a:endParaRPr lang="es-ES" sz="2200" b="1" dirty="0"/>
          </a:p>
          <a:p>
            <a:pPr marL="0" indent="0">
              <a:buNone/>
            </a:pPr>
            <a:r>
              <a:rPr lang="es-ES" sz="2200" b="1" u="sng" dirty="0">
                <a:solidFill>
                  <a:srgbClr val="FF0000"/>
                </a:solidFill>
              </a:rPr>
              <a:t>Disposición transitoria sexta</a:t>
            </a:r>
            <a:r>
              <a:rPr lang="es-ES" sz="2200" b="1" dirty="0">
                <a:solidFill>
                  <a:srgbClr val="FF0000"/>
                </a:solidFill>
              </a:rPr>
              <a:t>. </a:t>
            </a:r>
            <a:r>
              <a:rPr lang="es-ES" sz="2200" b="1" dirty="0">
                <a:solidFill>
                  <a:srgbClr val="00B050"/>
                </a:solidFill>
              </a:rPr>
              <a:t>Procesos en tramitación. </a:t>
            </a:r>
            <a:r>
              <a:rPr lang="es-ES" sz="2200" b="1" dirty="0">
                <a:solidFill>
                  <a:schemeClr val="accent1"/>
                </a:solidFill>
              </a:rPr>
              <a:t>Los procesos relativos a la capacidad de las personas que se estén tramitando</a:t>
            </a:r>
            <a:r>
              <a:rPr lang="es-ES" sz="2200" dirty="0"/>
              <a:t> a la entrada en vigor de la presente Ley se regirán por lo dispuesto en ella. </a:t>
            </a:r>
            <a:r>
              <a:rPr lang="es-ES" sz="2200" b="1" dirty="0"/>
              <a:t>(07/09/2.021-07/09/2.024)</a:t>
            </a:r>
          </a:p>
          <a:p>
            <a:pPr marL="0" indent="0">
              <a:buNone/>
            </a:pPr>
            <a:endParaRPr lang="es-ES" sz="2000" b="1" dirty="0"/>
          </a:p>
        </p:txBody>
      </p:sp>
    </p:spTree>
    <p:extLst>
      <p:ext uri="{BB962C8B-B14F-4D97-AF65-F5344CB8AC3E}">
        <p14:creationId xmlns:p14="http://schemas.microsoft.com/office/powerpoint/2010/main" val="2877016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198C95D-4662-6C8D-984D-D63AB9C84616}"/>
              </a:ext>
            </a:extLst>
          </p:cNvPr>
          <p:cNvSpPr>
            <a:spLocks noGrp="1"/>
          </p:cNvSpPr>
          <p:nvPr>
            <p:ph idx="1"/>
          </p:nvPr>
        </p:nvSpPr>
        <p:spPr>
          <a:xfrm>
            <a:off x="475861" y="345233"/>
            <a:ext cx="11318033" cy="6130212"/>
          </a:xfrm>
        </p:spPr>
        <p:txBody>
          <a:bodyPr>
            <a:normAutofit fontScale="92500" lnSpcReduction="20000"/>
          </a:bodyPr>
          <a:lstStyle/>
          <a:p>
            <a:pPr marL="0" indent="0">
              <a:buNone/>
            </a:pPr>
            <a:r>
              <a:rPr lang="es-ES" sz="2400" b="1" dirty="0">
                <a:solidFill>
                  <a:schemeClr val="accent1"/>
                </a:solidFill>
              </a:rPr>
              <a:t>En el </a:t>
            </a:r>
            <a:r>
              <a:rPr lang="es-ES" sz="2400" b="1" dirty="0">
                <a:solidFill>
                  <a:srgbClr val="FF0000"/>
                </a:solidFill>
              </a:rPr>
              <a:t>ÁMBITO CONTRACTUAL</a:t>
            </a:r>
            <a:r>
              <a:rPr lang="es-ES" sz="2400" b="1" dirty="0">
                <a:solidFill>
                  <a:schemeClr val="accent1"/>
                </a:solidFill>
              </a:rPr>
              <a:t>: </a:t>
            </a:r>
            <a:r>
              <a:rPr lang="es-ES" sz="2400" dirty="0"/>
              <a:t>Debemos encontrar el </a:t>
            </a:r>
            <a:r>
              <a:rPr lang="es-ES" sz="2400" b="1" dirty="0">
                <a:solidFill>
                  <a:schemeClr val="accent1"/>
                </a:solidFill>
              </a:rPr>
              <a:t>equilibrio entre el respeto a la autonomía de la voluntad y la seguridad del tráfico jurídico</a:t>
            </a:r>
            <a:r>
              <a:rPr lang="es-ES" sz="2400" b="1" dirty="0"/>
              <a:t>.</a:t>
            </a:r>
            <a:r>
              <a:rPr lang="es-ES" sz="2400" dirty="0"/>
              <a:t> En este sentido si la persona con discapacidad no tiene establecidas medidas de apoyo y ha actuado con capacidad suficiente, el contrato no se podrá anular.</a:t>
            </a:r>
          </a:p>
          <a:p>
            <a:pPr marL="0" indent="0">
              <a:buNone/>
            </a:pPr>
            <a:r>
              <a:rPr lang="es-ES" sz="2400" b="1" dirty="0">
                <a:solidFill>
                  <a:schemeClr val="accent1"/>
                </a:solidFill>
              </a:rPr>
              <a:t>Son rescindibles: </a:t>
            </a:r>
            <a:r>
              <a:rPr lang="es-ES" sz="2400" dirty="0"/>
              <a:t>1.º Los contratos que hubieran podido </a:t>
            </a:r>
            <a:r>
              <a:rPr lang="es-ES" sz="2400" b="1" dirty="0">
                <a:solidFill>
                  <a:schemeClr val="accent1"/>
                </a:solidFill>
              </a:rPr>
              <a:t>celebrar sin autorización judicial los tutores o los curadores con facultades de representación</a:t>
            </a:r>
            <a:r>
              <a:rPr lang="es-ES" sz="2400" dirty="0">
                <a:solidFill>
                  <a:schemeClr val="accent1"/>
                </a:solidFill>
              </a:rPr>
              <a:t>,</a:t>
            </a:r>
            <a:r>
              <a:rPr lang="es-ES" sz="2400" dirty="0"/>
              <a:t> siempre que las personas a quienes representen hayan sufrido </a:t>
            </a:r>
            <a:r>
              <a:rPr lang="es-ES" sz="2400" b="1" dirty="0">
                <a:solidFill>
                  <a:schemeClr val="accent1"/>
                </a:solidFill>
              </a:rPr>
              <a:t>lesión en más de la cuarta parte del valor de las cosas</a:t>
            </a:r>
            <a:r>
              <a:rPr lang="es-ES" sz="2400" dirty="0">
                <a:solidFill>
                  <a:schemeClr val="accent1"/>
                </a:solidFill>
              </a:rPr>
              <a:t> </a:t>
            </a:r>
            <a:r>
              <a:rPr lang="es-ES" sz="2400" dirty="0"/>
              <a:t>que hubiesen sido objeto de aquellos. (Art 1.291 CC).</a:t>
            </a:r>
          </a:p>
          <a:p>
            <a:pPr marL="0" indent="0">
              <a:buNone/>
            </a:pPr>
            <a:r>
              <a:rPr lang="es-ES" sz="2400" dirty="0"/>
              <a:t>La </a:t>
            </a:r>
            <a:r>
              <a:rPr lang="es-ES" sz="2400" b="1" dirty="0">
                <a:solidFill>
                  <a:schemeClr val="accent1"/>
                </a:solidFill>
              </a:rPr>
              <a:t>acción</a:t>
            </a:r>
            <a:r>
              <a:rPr lang="es-ES" sz="2400" dirty="0"/>
              <a:t> para pedir la</a:t>
            </a:r>
            <a:r>
              <a:rPr lang="es-ES" sz="2400" b="1" dirty="0"/>
              <a:t> </a:t>
            </a:r>
            <a:r>
              <a:rPr lang="es-ES" sz="2400" b="1" dirty="0">
                <a:solidFill>
                  <a:schemeClr val="accent1"/>
                </a:solidFill>
              </a:rPr>
              <a:t>rescisión</a:t>
            </a:r>
            <a:r>
              <a:rPr lang="es-ES" sz="2400" dirty="0"/>
              <a:t> dura </a:t>
            </a:r>
            <a:r>
              <a:rPr lang="es-ES" sz="2400" b="1" dirty="0">
                <a:solidFill>
                  <a:schemeClr val="accent1"/>
                </a:solidFill>
              </a:rPr>
              <a:t>4 años</a:t>
            </a:r>
            <a:r>
              <a:rPr lang="es-ES" sz="2400" dirty="0"/>
              <a:t>. Para los menores sujetos a tutela, para las personas con discapacidad provistas de medidas de apoyo que establezcan facultades de representación (..) no </a:t>
            </a:r>
            <a:r>
              <a:rPr lang="es-ES" sz="2400" b="1" dirty="0">
                <a:solidFill>
                  <a:schemeClr val="accent1"/>
                </a:solidFill>
              </a:rPr>
              <a:t>empezará a computarse</a:t>
            </a:r>
            <a:r>
              <a:rPr lang="es-ES" sz="2400" dirty="0">
                <a:solidFill>
                  <a:schemeClr val="accent1"/>
                </a:solidFill>
              </a:rPr>
              <a:t> </a:t>
            </a:r>
            <a:r>
              <a:rPr lang="es-ES" sz="2400" dirty="0"/>
              <a:t>el tiempo hasta que </a:t>
            </a:r>
            <a:r>
              <a:rPr lang="es-ES" sz="2400" b="1" dirty="0">
                <a:solidFill>
                  <a:schemeClr val="accent1"/>
                </a:solidFill>
              </a:rPr>
              <a:t>se extinga la medida representativa de apoyo </a:t>
            </a:r>
            <a:r>
              <a:rPr lang="es-ES" sz="2400" dirty="0"/>
              <a:t>(Art 1.299 CC). </a:t>
            </a:r>
          </a:p>
          <a:p>
            <a:pPr marL="0" indent="0">
              <a:buNone/>
            </a:pPr>
            <a:r>
              <a:rPr lang="es-ES" sz="2400" dirty="0"/>
              <a:t>La </a:t>
            </a:r>
            <a:r>
              <a:rPr lang="es-ES" sz="2400" b="1" dirty="0">
                <a:solidFill>
                  <a:schemeClr val="accent1"/>
                </a:solidFill>
              </a:rPr>
              <a:t>acción</a:t>
            </a:r>
            <a:r>
              <a:rPr lang="es-ES" sz="2400" dirty="0">
                <a:solidFill>
                  <a:schemeClr val="accent1"/>
                </a:solidFill>
              </a:rPr>
              <a:t> </a:t>
            </a:r>
            <a:r>
              <a:rPr lang="es-ES" sz="2400" dirty="0"/>
              <a:t>de</a:t>
            </a:r>
            <a:r>
              <a:rPr lang="es-ES" sz="2400" b="1" dirty="0"/>
              <a:t> </a:t>
            </a:r>
            <a:r>
              <a:rPr lang="es-ES" sz="2400" b="1" dirty="0">
                <a:solidFill>
                  <a:schemeClr val="accent1"/>
                </a:solidFill>
              </a:rPr>
              <a:t>nulidad</a:t>
            </a:r>
            <a:r>
              <a:rPr lang="es-ES" sz="2400" b="1" dirty="0"/>
              <a:t> </a:t>
            </a:r>
            <a:r>
              <a:rPr lang="es-ES" sz="2400" dirty="0"/>
              <a:t>caducará a los </a:t>
            </a:r>
            <a:r>
              <a:rPr lang="es-ES" sz="2400" b="1" dirty="0">
                <a:solidFill>
                  <a:schemeClr val="accent1"/>
                </a:solidFill>
              </a:rPr>
              <a:t>4 años</a:t>
            </a:r>
            <a:r>
              <a:rPr lang="es-ES" sz="2400" dirty="0">
                <a:solidFill>
                  <a:schemeClr val="accent1"/>
                </a:solidFill>
              </a:rPr>
              <a:t>. </a:t>
            </a:r>
            <a:r>
              <a:rPr lang="es-ES" sz="2400" dirty="0"/>
              <a:t>Ese tiempo empezará a correr: (..) 4.º Cuando la acción se refiera a los </a:t>
            </a:r>
            <a:r>
              <a:rPr lang="es-ES" sz="2400" b="1" dirty="0">
                <a:solidFill>
                  <a:schemeClr val="accent1"/>
                </a:solidFill>
              </a:rPr>
              <a:t>contratos celebrados por personas con discapacidad prescindiendo de las medidas de apoyo previstas cuando fueran precisas, desde la celebración del contrato</a:t>
            </a:r>
            <a:r>
              <a:rPr lang="es-ES" sz="2400" dirty="0">
                <a:solidFill>
                  <a:schemeClr val="accent1"/>
                </a:solidFill>
              </a:rPr>
              <a:t>. </a:t>
            </a:r>
            <a:r>
              <a:rPr lang="es-ES" sz="2400" dirty="0"/>
              <a:t>(Art 1.301 CC).</a:t>
            </a:r>
          </a:p>
          <a:p>
            <a:pPr marL="0" indent="0">
              <a:buNone/>
            </a:pPr>
            <a:r>
              <a:rPr lang="es-ES" sz="2400" b="1" dirty="0">
                <a:solidFill>
                  <a:schemeClr val="accent1"/>
                </a:solidFill>
              </a:rPr>
              <a:t>Los contratos celebrados por personas con discapacidad provistas de medidas de apoyo prescindiendo de dichas medidas cuando fueran precisas</a:t>
            </a:r>
            <a:r>
              <a:rPr lang="es-ES" sz="2400" b="1" dirty="0"/>
              <a:t>, </a:t>
            </a:r>
            <a:r>
              <a:rPr lang="es-ES" sz="2400" b="1" dirty="0">
                <a:solidFill>
                  <a:schemeClr val="accent1"/>
                </a:solidFill>
              </a:rPr>
              <a:t>podrán ser anulados por ellas</a:t>
            </a:r>
            <a:r>
              <a:rPr lang="es-ES" sz="2400" b="1" dirty="0"/>
              <a:t>, </a:t>
            </a:r>
            <a:r>
              <a:rPr lang="es-ES" sz="2400" b="1" dirty="0">
                <a:solidFill>
                  <a:schemeClr val="accent1"/>
                </a:solidFill>
              </a:rPr>
              <a:t>por sus herederos</a:t>
            </a:r>
            <a:r>
              <a:rPr lang="es-ES" sz="2400" dirty="0"/>
              <a:t>(..) si la persona con discapacidad hubiere fallecido antes del transcurso del tiempo en que pudo ejercitar la acción y </a:t>
            </a:r>
            <a:r>
              <a:rPr lang="es-ES" sz="2400" b="1" dirty="0">
                <a:solidFill>
                  <a:schemeClr val="accent1"/>
                </a:solidFill>
              </a:rPr>
              <a:t>por la persona a la que hubiera correspondido prestar el apoyo</a:t>
            </a:r>
            <a:r>
              <a:rPr lang="es-ES" sz="2400" dirty="0"/>
              <a:t>. En este último caso solo procederá cuando el otro contratante fuera conocedor de la existencia de medidas de apoyo en el momento de la contratación o se hubiera aprovechado de otro modo de la situación de discapacidad obteniendo de ello una ventaja injusta.</a:t>
            </a:r>
          </a:p>
          <a:p>
            <a:pPr marL="0" indent="0">
              <a:buNone/>
            </a:pPr>
            <a:endParaRPr lang="es-ES" sz="2000" dirty="0"/>
          </a:p>
        </p:txBody>
      </p:sp>
    </p:spTree>
    <p:extLst>
      <p:ext uri="{BB962C8B-B14F-4D97-AF65-F5344CB8AC3E}">
        <p14:creationId xmlns:p14="http://schemas.microsoft.com/office/powerpoint/2010/main" val="81373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7461717-1716-D351-6911-E6E63F89DFC0}"/>
              </a:ext>
            </a:extLst>
          </p:cNvPr>
          <p:cNvSpPr>
            <a:spLocks noGrp="1"/>
          </p:cNvSpPr>
          <p:nvPr>
            <p:ph idx="1"/>
          </p:nvPr>
        </p:nvSpPr>
        <p:spPr>
          <a:xfrm>
            <a:off x="457200" y="354562"/>
            <a:ext cx="11252718" cy="6074229"/>
          </a:xfrm>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Como riesgo destacar que puede no haber intervenido por voluntad propia de la persona con discapacidad, se podría alegar de contrario la teoría de los actos propios, aunque también se podría alegar la ventaja injusta. (Art 1.302 CC).</a:t>
            </a:r>
          </a:p>
          <a:p>
            <a:pPr marL="0" indent="0">
              <a:buNone/>
            </a:pPr>
            <a:r>
              <a:rPr lang="es-ES" sz="2200" b="1" dirty="0"/>
              <a:t>	</a:t>
            </a:r>
            <a:r>
              <a:rPr lang="es-ES" sz="2200" dirty="0"/>
              <a:t>El que por acción u omisión </a:t>
            </a:r>
            <a:r>
              <a:rPr lang="es-ES" sz="2200" b="1" dirty="0">
                <a:solidFill>
                  <a:schemeClr val="accent1"/>
                </a:solidFill>
              </a:rPr>
              <a:t>causa daño a otro</a:t>
            </a:r>
            <a:r>
              <a:rPr lang="es-ES" sz="2200" dirty="0"/>
              <a:t>, interviniendo </a:t>
            </a:r>
            <a:r>
              <a:rPr lang="es-ES" sz="2200" b="1" dirty="0">
                <a:solidFill>
                  <a:schemeClr val="accent1"/>
                </a:solidFill>
              </a:rPr>
              <a:t>culpa o negligencia</a:t>
            </a:r>
            <a:r>
              <a:rPr lang="es-ES" sz="2200" dirty="0"/>
              <a:t>, está obligado a </a:t>
            </a:r>
            <a:r>
              <a:rPr lang="es-ES" sz="2200" b="1" dirty="0">
                <a:solidFill>
                  <a:schemeClr val="accent1"/>
                </a:solidFill>
              </a:rPr>
              <a:t>reparar el daño causado </a:t>
            </a:r>
            <a:r>
              <a:rPr lang="es-ES" sz="2200" dirty="0"/>
              <a:t>(Art 1.902 CC).</a:t>
            </a:r>
          </a:p>
          <a:p>
            <a:pPr marL="0" indent="0">
              <a:buNone/>
            </a:pPr>
            <a:r>
              <a:rPr lang="es-ES" sz="2200" dirty="0"/>
              <a:t>	Esta obligación es exigible no sólo por los actos u omisiones propios, sino </a:t>
            </a:r>
            <a:r>
              <a:rPr lang="es-ES" sz="2200" b="1" dirty="0">
                <a:solidFill>
                  <a:schemeClr val="accent1"/>
                </a:solidFill>
              </a:rPr>
              <a:t>por los de aquellas personas de quienes se debe responder</a:t>
            </a:r>
            <a:r>
              <a:rPr lang="es-ES" sz="2200" b="1" dirty="0"/>
              <a:t>.</a:t>
            </a:r>
            <a:r>
              <a:rPr lang="es-ES" sz="2200" dirty="0"/>
              <a:t> (..)</a:t>
            </a:r>
          </a:p>
          <a:p>
            <a:pPr marL="0" indent="0">
              <a:buNone/>
            </a:pPr>
            <a:r>
              <a:rPr lang="es-ES" sz="2200" dirty="0">
                <a:solidFill>
                  <a:schemeClr val="accent1"/>
                </a:solidFill>
              </a:rPr>
              <a:t>	</a:t>
            </a:r>
            <a:r>
              <a:rPr lang="es-ES" sz="2200" b="1" dirty="0">
                <a:solidFill>
                  <a:schemeClr val="accent1"/>
                </a:solidFill>
              </a:rPr>
              <a:t>Los curadores con facultades de representación plena lo son de los perjuicios causados </a:t>
            </a:r>
            <a:r>
              <a:rPr lang="es-ES" sz="2200" dirty="0"/>
              <a:t>por la persona a quien presten apoyo</a:t>
            </a:r>
            <a:r>
              <a:rPr lang="es-ES" sz="2200" dirty="0">
                <a:solidFill>
                  <a:schemeClr val="accent1"/>
                </a:solidFill>
              </a:rPr>
              <a:t>, </a:t>
            </a:r>
            <a:r>
              <a:rPr lang="es-ES" sz="2200" b="1" dirty="0">
                <a:solidFill>
                  <a:schemeClr val="accent1"/>
                </a:solidFill>
              </a:rPr>
              <a:t>siempre que convivan </a:t>
            </a:r>
            <a:r>
              <a:rPr lang="es-ES" sz="2200" dirty="0"/>
              <a:t>con ella. (..)</a:t>
            </a:r>
          </a:p>
          <a:p>
            <a:pPr marL="0" indent="0">
              <a:buNone/>
            </a:pPr>
            <a:r>
              <a:rPr lang="es-ES" sz="2200" dirty="0"/>
              <a:t>Las personas o entidades que sean titulares de un Centro docente de enseñanza no superior responderán por los daños y perjuicios que causen sus alumnos menores de edad durante los períodos de tiempo en que los mismos se hallen bajo el control o vigilancia del profesorado del Centro, desarrollando actividades escolares o extraescolares y complementarias.</a:t>
            </a:r>
          </a:p>
          <a:p>
            <a:pPr marL="0" indent="0">
              <a:buNone/>
            </a:pPr>
            <a:r>
              <a:rPr lang="es-ES" sz="2200" dirty="0">
                <a:solidFill>
                  <a:schemeClr val="accent1"/>
                </a:solidFill>
              </a:rPr>
              <a:t>	</a:t>
            </a:r>
            <a:r>
              <a:rPr lang="es-ES" sz="2200" b="1" dirty="0">
                <a:solidFill>
                  <a:schemeClr val="accent1"/>
                </a:solidFill>
              </a:rPr>
              <a:t>La responsabilidad </a:t>
            </a:r>
            <a:r>
              <a:rPr lang="es-ES" sz="2200" dirty="0"/>
              <a:t>de que trata este artículo </a:t>
            </a:r>
            <a:r>
              <a:rPr lang="es-ES" sz="2200" b="1" dirty="0">
                <a:solidFill>
                  <a:schemeClr val="accent1"/>
                </a:solidFill>
              </a:rPr>
              <a:t>cesará</a:t>
            </a:r>
            <a:r>
              <a:rPr lang="es-ES" sz="2200" dirty="0">
                <a:solidFill>
                  <a:schemeClr val="accent1"/>
                </a:solidFill>
              </a:rPr>
              <a:t> </a:t>
            </a:r>
            <a:r>
              <a:rPr lang="es-ES" sz="2200" dirty="0"/>
              <a:t>cuando las personas en él mencionadas prueben que </a:t>
            </a:r>
            <a:r>
              <a:rPr lang="es-ES" sz="2200" b="1" dirty="0">
                <a:solidFill>
                  <a:schemeClr val="accent1"/>
                </a:solidFill>
              </a:rPr>
              <a:t>emplearon toda la diligencia de un buen padre de familia </a:t>
            </a:r>
            <a:r>
              <a:rPr lang="es-ES" sz="2200" dirty="0"/>
              <a:t>para prevenir el daño (Art 1.903 CC).</a:t>
            </a:r>
          </a:p>
        </p:txBody>
      </p:sp>
    </p:spTree>
    <p:extLst>
      <p:ext uri="{BB962C8B-B14F-4D97-AF65-F5344CB8AC3E}">
        <p14:creationId xmlns:p14="http://schemas.microsoft.com/office/powerpoint/2010/main" val="8364701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6230BB8-2F58-A470-8D4B-D139DFFE86C3}"/>
              </a:ext>
            </a:extLst>
          </p:cNvPr>
          <p:cNvSpPr>
            <a:spLocks noGrp="1"/>
          </p:cNvSpPr>
          <p:nvPr>
            <p:ph idx="1"/>
          </p:nvPr>
        </p:nvSpPr>
        <p:spPr>
          <a:xfrm>
            <a:off x="838200" y="351183"/>
            <a:ext cx="10515600" cy="5956852"/>
          </a:xfrm>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2000" dirty="0">
                <a:solidFill>
                  <a:prstClr val="black"/>
                </a:solidFill>
                <a:latin typeface="Calibri" panose="020F0502020204030204"/>
              </a:rPr>
              <a:t>	</a:t>
            </a:r>
            <a:r>
              <a:rPr lang="es-ES" sz="2200" dirty="0">
                <a:solidFill>
                  <a:prstClr val="black"/>
                </a:solidFill>
                <a:latin typeface="Calibri" panose="020F0502020204030204"/>
              </a:rPr>
              <a:t>D</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estacar que el que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disponga de bienes a título gratuito en favor de una persona necesitada de apoyo</a:t>
            </a:r>
            <a:r>
              <a:rPr kumimoji="0" lang="es-ES" sz="2200" b="0" i="0" u="none" strike="noStrike" kern="1200" cap="none" spc="0" normalizeH="0" baseline="0" noProof="0" dirty="0">
                <a:ln>
                  <a:noFill/>
                </a:ln>
                <a:solidFill>
                  <a:srgbClr val="4472C4"/>
                </a:solidFill>
                <a:effectLst/>
                <a:uLnTx/>
                <a:uFillTx/>
                <a:latin typeface="Calibri" panose="020F0502020204030204"/>
                <a:ea typeface="+mn-ea"/>
                <a:cs typeface="+mn-cs"/>
              </a:rPr>
              <a:t>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podrá establecer las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reglas de administración y disposición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de aquellos, así como designar la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persona o personas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a las que se encomienden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dichas facultades</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 Las facultades no conferidas al administrador corresponderán al favorecido por la disposición de los bienes, que las ejercitará, en su caso, con el apoyo que proceda.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	Igualmente podrán establecer los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órganos de control o supervisión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que se estimen convenientes para el ejercicio de las facultades conferidas (Art 252 CC).</a:t>
            </a:r>
          </a:p>
          <a:p>
            <a:pPr marL="0" indent="0">
              <a:buNone/>
            </a:pPr>
            <a:r>
              <a:rPr lang="es-ES" sz="2200" dirty="0"/>
              <a:t>	Y finalmente es necesario distinguir entre la discapacidad, como concepto jurídico, como antigua incapacitación, de la valoración de discapacidad, centro base-proceso administrativo, la dependencia y la incapacidad laboral.</a:t>
            </a:r>
          </a:p>
          <a:p>
            <a:pPr marL="0" indent="0">
              <a:buNone/>
            </a:pPr>
            <a:r>
              <a:rPr lang="es-ES" sz="2200" dirty="0"/>
              <a:t>	Ya que no es preciso tener reconocido un porcentaje de discapacidad para poder llevar a cabo medidas voluntarias de apoyo y tener un reconocimiento o grado de discapacidad, así como que no supone una medida voluntaria o judicial de apoyo el tener un reconocimiento administrativo de nuestro grado de discapacidad o nuestra resolución de dependencia y, sin embargo, nos permiten obtener recursos.</a:t>
            </a:r>
          </a:p>
        </p:txBody>
      </p:sp>
    </p:spTree>
    <p:extLst>
      <p:ext uri="{BB962C8B-B14F-4D97-AF65-F5344CB8AC3E}">
        <p14:creationId xmlns:p14="http://schemas.microsoft.com/office/powerpoint/2010/main" val="9530925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F2E3B06-5549-B051-B6DD-7EFF9CDBBC9E}"/>
              </a:ext>
            </a:extLst>
          </p:cNvPr>
          <p:cNvSpPr>
            <a:spLocks noGrp="1"/>
          </p:cNvSpPr>
          <p:nvPr>
            <p:ph idx="1"/>
          </p:nvPr>
        </p:nvSpPr>
        <p:spPr>
          <a:xfrm>
            <a:off x="838200" y="324678"/>
            <a:ext cx="10515600" cy="6202018"/>
          </a:xfrm>
        </p:spPr>
        <p:txBody>
          <a:bodyPr>
            <a:normAutofit fontScale="92500" lnSpcReduction="20000"/>
          </a:bodyPr>
          <a:lstStyle/>
          <a:p>
            <a:pPr marL="0" indent="0">
              <a:buNone/>
            </a:pPr>
            <a:r>
              <a:rPr lang="es-ES" sz="2400" b="1" dirty="0">
                <a:solidFill>
                  <a:srgbClr val="0070C0"/>
                </a:solidFill>
              </a:rPr>
              <a:t>Documento de Instrucciones Previas: </a:t>
            </a:r>
            <a:r>
              <a:rPr lang="es-ES" sz="2400" dirty="0"/>
              <a:t>Las instrucciones previas son una expresión de conformidad para las actuaciones relacionadas con la asistencia sanitaria cuando una persona no pueda expresar su voluntad, fundamentalmente en el final de la vida. </a:t>
            </a:r>
          </a:p>
          <a:p>
            <a:pPr marL="0" indent="0">
              <a:buNone/>
            </a:pPr>
            <a:r>
              <a:rPr lang="es-ES" sz="2400" dirty="0"/>
              <a:t>Con el documento de instrucciones previas una persona manifiesta anticipadamente su voluntad sobre el cuidado y tratamiento de su salud o el destino de su cuerpo, para que esa voluntad se cumpla en el momento en que llegue a situaciones en cuyas circunstancias no sea capaz de expresarla personalmente.</a:t>
            </a:r>
          </a:p>
          <a:p>
            <a:pPr marL="0" indent="0">
              <a:buNone/>
            </a:pPr>
            <a:r>
              <a:rPr lang="es-ES" sz="2400" b="1" dirty="0">
                <a:solidFill>
                  <a:srgbClr val="0070C0"/>
                </a:solidFill>
              </a:rPr>
              <a:t>¿Qué puedo señalar en el documento de las Instrucciones Previas?</a:t>
            </a:r>
          </a:p>
          <a:p>
            <a:pPr marL="0" indent="0">
              <a:buNone/>
            </a:pPr>
            <a:r>
              <a:rPr lang="es-ES" sz="2400" dirty="0"/>
              <a:t>-Preferencias sobre cómo ser atendido en el final de la vida.</a:t>
            </a:r>
          </a:p>
          <a:p>
            <a:pPr marL="0" indent="0">
              <a:buNone/>
            </a:pPr>
            <a:r>
              <a:rPr lang="es-ES" sz="2400" dirty="0"/>
              <a:t>-Criterios sobre la percepción personal de calidad de vida.</a:t>
            </a:r>
          </a:p>
          <a:p>
            <a:pPr marL="0" indent="0">
              <a:buNone/>
            </a:pPr>
            <a:r>
              <a:rPr lang="es-ES" sz="2400" dirty="0"/>
              <a:t>-Situaciones clínicas concretas en las que se desea que se respeten las instrucciones o deseos.</a:t>
            </a:r>
          </a:p>
          <a:p>
            <a:pPr marL="0" indent="0">
              <a:buNone/>
            </a:pPr>
            <a:r>
              <a:rPr lang="es-ES" sz="2400" dirty="0"/>
              <a:t>-Instrucciones o deseos relacionados con la atención sanitaria, como tratamientos médicos o cuidados de salud.</a:t>
            </a:r>
          </a:p>
          <a:p>
            <a:pPr marL="0" indent="0">
              <a:buNone/>
            </a:pPr>
            <a:r>
              <a:rPr lang="es-ES" sz="2400" dirty="0"/>
              <a:t>-Instrucciones sobre el destino del cuerpo o de los órganos.</a:t>
            </a:r>
          </a:p>
          <a:p>
            <a:pPr marL="0" indent="0">
              <a:buNone/>
            </a:pPr>
            <a:r>
              <a:rPr lang="es-ES" sz="2400" dirty="0"/>
              <a:t>-La solicitud de prestación de ayuda para morir.</a:t>
            </a:r>
          </a:p>
          <a:p>
            <a:pPr marL="0" indent="0">
              <a:buNone/>
            </a:pPr>
            <a:r>
              <a:rPr lang="es-ES" sz="2400" dirty="0"/>
              <a:t>-Permite la designación de un representante.</a:t>
            </a:r>
          </a:p>
          <a:p>
            <a:pPr marL="0" indent="0">
              <a:buNone/>
            </a:pPr>
            <a:r>
              <a:rPr lang="es-ES" sz="2400" b="1" dirty="0">
                <a:solidFill>
                  <a:srgbClr val="0070C0"/>
                </a:solidFill>
              </a:rPr>
              <a:t>¿Quién puede otorgar el documento? </a:t>
            </a:r>
            <a:r>
              <a:rPr lang="es-ES" sz="2400" dirty="0"/>
              <a:t>Las personas mayores de edad que cuenten con la capacidad necesaria para comprender el contenido y alcance de las Instrucciones Previas y manifiesten su voluntad libremente.</a:t>
            </a:r>
          </a:p>
          <a:p>
            <a:pPr marL="0" indent="0">
              <a:buNone/>
            </a:pPr>
            <a:endParaRPr lang="es-ES" sz="2000" dirty="0"/>
          </a:p>
        </p:txBody>
      </p:sp>
    </p:spTree>
    <p:extLst>
      <p:ext uri="{BB962C8B-B14F-4D97-AF65-F5344CB8AC3E}">
        <p14:creationId xmlns:p14="http://schemas.microsoft.com/office/powerpoint/2010/main" val="2514783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D37C200-62E8-39FF-12C7-EDAD444994E5}"/>
              </a:ext>
            </a:extLst>
          </p:cNvPr>
          <p:cNvSpPr>
            <a:spLocks noGrp="1"/>
          </p:cNvSpPr>
          <p:nvPr>
            <p:ph idx="1"/>
          </p:nvPr>
        </p:nvSpPr>
        <p:spPr>
          <a:xfrm>
            <a:off x="838200" y="364435"/>
            <a:ext cx="10515600" cy="6109252"/>
          </a:xfrm>
        </p:spPr>
        <p:txBody>
          <a:bodyPr>
            <a:normAutofit lnSpcReduction="10000"/>
          </a:bodyPr>
          <a:lstStyle/>
          <a:p>
            <a:pPr marL="0" indent="0">
              <a:buNone/>
            </a:pPr>
            <a:r>
              <a:rPr lang="es-ES" sz="2200" b="1" dirty="0">
                <a:solidFill>
                  <a:srgbClr val="0070C0"/>
                </a:solidFill>
              </a:rPr>
              <a:t>¿Cómo otorgar instrucciones previas? </a:t>
            </a:r>
            <a:r>
              <a:rPr lang="es-ES" sz="2200" dirty="0"/>
              <a:t>Debe hacerse siempre por escrito por una de las vías siguientes:</a:t>
            </a:r>
          </a:p>
          <a:p>
            <a:pPr marL="0" indent="0">
              <a:buNone/>
            </a:pPr>
            <a:r>
              <a:rPr lang="es-ES" sz="2200" dirty="0"/>
              <a:t>-En las unidades administrativas y en los servicios de atención al paciente de las instituciones y centros sanitarios y socio-sanitarios, públicos y privados (Anexo I).</a:t>
            </a:r>
          </a:p>
          <a:p>
            <a:pPr marL="0" indent="0">
              <a:buNone/>
            </a:pPr>
            <a:r>
              <a:rPr lang="es-ES" sz="2200" dirty="0"/>
              <a:t>-Ante tres testigos (Anexo II).</a:t>
            </a:r>
          </a:p>
          <a:p>
            <a:pPr marL="0" indent="0">
              <a:buNone/>
            </a:pPr>
            <a:r>
              <a:rPr lang="es-ES" sz="2200" dirty="0"/>
              <a:t>-Igualmente, los pacientes, de manera excepcional y en un contexto de riesgo vital, podrán manifestar sus instrucciones previas en cualquier soporte que de forma fehaciente exprese su libre e inequívoca voluntad. En este supuesto, dicha voluntad deberá incorporarse en la historia clínica y será precisa la firma del médico y del enfermero responsable de dicha atención. </a:t>
            </a:r>
          </a:p>
          <a:p>
            <a:pPr marL="0" indent="0">
              <a:buNone/>
            </a:pPr>
            <a:r>
              <a:rPr lang="es-ES" sz="2200" dirty="0"/>
              <a:t>Para que un Documento de instrucciones previas sea accesible en cualquier comunidad, debe estar inscrito en el Registro de Instrucciones Previas.</a:t>
            </a:r>
          </a:p>
          <a:p>
            <a:pPr marL="0" indent="0">
              <a:buNone/>
            </a:pPr>
            <a:r>
              <a:rPr lang="es-ES" sz="2200" b="1" dirty="0">
                <a:solidFill>
                  <a:srgbClr val="0070C0"/>
                </a:solidFill>
              </a:rPr>
              <a:t>¿Cómo se formalizan las instrucciones previas? </a:t>
            </a:r>
            <a:r>
              <a:rPr lang="es-ES" sz="2200" dirty="0"/>
              <a:t>Si se va a otorgar instrucciones previas ante un funcionario de las unidades administrativas habilitadas, se precisará acudir presencialmente con el DNI y cumplimentar el Anexo I. El funcionario volcará su documento en la aplicación habilitada al efecto (ARETEO) para su inscripción en el Registro Autonómico.</a:t>
            </a:r>
          </a:p>
          <a:p>
            <a:pPr marL="0" indent="0">
              <a:buNone/>
            </a:pPr>
            <a:r>
              <a:rPr lang="es-ES" sz="2200" dirty="0"/>
              <a:t>Si se va a otorgar ante tres testigos se precisará cumplimentación del Anexo II, Adjunto Anexo II y aportar el DNI de otorgante y testigos.</a:t>
            </a:r>
          </a:p>
          <a:p>
            <a:pPr marL="0" indent="0">
              <a:buNone/>
            </a:pPr>
            <a:endParaRPr lang="es-ES" sz="2000" dirty="0"/>
          </a:p>
        </p:txBody>
      </p:sp>
    </p:spTree>
    <p:extLst>
      <p:ext uri="{BB962C8B-B14F-4D97-AF65-F5344CB8AC3E}">
        <p14:creationId xmlns:p14="http://schemas.microsoft.com/office/powerpoint/2010/main" val="27154878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D732592-AEB1-6469-F0D9-CBF2BDF595AA}"/>
              </a:ext>
            </a:extLst>
          </p:cNvPr>
          <p:cNvSpPr>
            <a:spLocks noGrp="1"/>
          </p:cNvSpPr>
          <p:nvPr>
            <p:ph idx="1"/>
          </p:nvPr>
        </p:nvSpPr>
        <p:spPr>
          <a:xfrm>
            <a:off x="838200" y="245165"/>
            <a:ext cx="10515600" cy="6268278"/>
          </a:xfrm>
        </p:spPr>
        <p:txBody>
          <a:bodyPr>
            <a:normAutofit/>
          </a:bodyPr>
          <a:lstStyle/>
          <a:p>
            <a:pPr marL="0" indent="0">
              <a:buNone/>
            </a:pPr>
            <a:r>
              <a:rPr lang="es-ES" sz="2000" b="1" dirty="0">
                <a:solidFill>
                  <a:srgbClr val="0070C0"/>
                </a:solidFill>
              </a:rPr>
              <a:t>Para solicitar su inscripción en el Registro Autonómico puede proceder de las siguientes maneras:</a:t>
            </a:r>
          </a:p>
          <a:p>
            <a:pPr marL="0" indent="0">
              <a:buNone/>
            </a:pPr>
            <a:r>
              <a:rPr lang="es-ES" sz="2000" dirty="0"/>
              <a:t>	Acudir personalmente con los tres testigos a una de las unidades administrativas habilitadas para ello, donde volcarán su documento en la aplicación habilitada al efecto (ARETEO).</a:t>
            </a:r>
          </a:p>
          <a:p>
            <a:pPr marL="0" indent="0">
              <a:buNone/>
            </a:pPr>
            <a:r>
              <a:rPr lang="es-ES" sz="2000" dirty="0"/>
              <a:t>	Si el propio otorgante solicita la inscripción en el Registro Autonómico de forma telemática, deberá aportar el documento denominado “Se hace constar”, emitido por un funcionario, para dar cumplimiento a los artículos 4 y 5.2c) de la Ley 3/2005 de 23 de mayo, por la que se regula el ejercicio del derecho a formular instrucciones previas en el ámbito sanitario y se crea el registro correspondiente. Este documento podrá ser solicitado en el listado de Centros de Salud autorizados para el otorgamiento y solicitud de registro. </a:t>
            </a:r>
          </a:p>
          <a:p>
            <a:pPr marL="0" indent="0">
              <a:buNone/>
            </a:pPr>
            <a:r>
              <a:rPr lang="es-ES" sz="2000" dirty="0"/>
              <a:t>	Si el otorgante solicita la inscripción en el Registro Autonómico, a través de apoderado, de forma telemática o presencial, deberá aportar un "poder bastante" al efecto, emitido por un notario y además el documento denominado “Se hace constar”, emitido por un funcionario, para dar cumplimiento al artículo 5.2c) de la Ley 3/2005 de 23 de mayo, por la que se regula el ejercicio del derecho a formular instrucciones previas en el ámbito sanitario y se crea el registro correspondiente. Este documento podrá ser solicitado en el listado de Centros de Salud autorizados para el otorgamiento y solicitud de registro.</a:t>
            </a:r>
          </a:p>
          <a:p>
            <a:pPr marL="0" indent="0">
              <a:buNone/>
            </a:pPr>
            <a:r>
              <a:rPr lang="es-ES" sz="2000" dirty="0"/>
              <a:t>	La información sobre tramitación telemática está disponible en el Portal de la Administración digital. Punto de acceso general.   	</a:t>
            </a:r>
            <a:r>
              <a:rPr lang="es-ES" sz="2000" b="1" dirty="0">
                <a:hlinkClick r:id="rId2"/>
              </a:rPr>
              <a:t>https://www.comunidad.madrid/servicios/salud/instrucciones-previas</a:t>
            </a:r>
            <a:r>
              <a:rPr lang="es-ES" sz="2000" b="1" dirty="0"/>
              <a:t> </a:t>
            </a:r>
          </a:p>
        </p:txBody>
      </p:sp>
    </p:spTree>
    <p:extLst>
      <p:ext uri="{BB962C8B-B14F-4D97-AF65-F5344CB8AC3E}">
        <p14:creationId xmlns:p14="http://schemas.microsoft.com/office/powerpoint/2010/main" val="31883574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 Aplicación&#10;&#10;Descripción generada automáticamente">
            <a:extLst>
              <a:ext uri="{FF2B5EF4-FFF2-40B4-BE49-F238E27FC236}">
                <a16:creationId xmlns:a16="http://schemas.microsoft.com/office/drawing/2014/main" id="{A0CED9F2-2D37-FF8B-C059-AECFEB92E429}"/>
              </a:ext>
            </a:extLst>
          </p:cNvPr>
          <p:cNvPicPr>
            <a:picLocks noChangeAspect="1"/>
          </p:cNvPicPr>
          <p:nvPr/>
        </p:nvPicPr>
        <p:blipFill>
          <a:blip r:embed="rId2"/>
          <a:stretch>
            <a:fillRect/>
          </a:stretch>
        </p:blipFill>
        <p:spPr>
          <a:xfrm>
            <a:off x="19050" y="850900"/>
            <a:ext cx="12153900" cy="5156200"/>
          </a:xfrm>
          <a:prstGeom prst="rect">
            <a:avLst/>
          </a:prstGeom>
        </p:spPr>
      </p:pic>
      <p:sp>
        <p:nvSpPr>
          <p:cNvPr id="6" name="Anillo 5">
            <a:extLst>
              <a:ext uri="{FF2B5EF4-FFF2-40B4-BE49-F238E27FC236}">
                <a16:creationId xmlns:a16="http://schemas.microsoft.com/office/drawing/2014/main" id="{B26D80AE-B90E-E53A-363D-BF5613B21283}"/>
              </a:ext>
            </a:extLst>
          </p:cNvPr>
          <p:cNvSpPr/>
          <p:nvPr/>
        </p:nvSpPr>
        <p:spPr>
          <a:xfrm>
            <a:off x="6096000" y="1974574"/>
            <a:ext cx="2716696" cy="1192696"/>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n>
                <a:solidFill>
                  <a:srgbClr val="FF0000"/>
                </a:solidFill>
              </a:ln>
              <a:solidFill>
                <a:srgbClr val="FF0000"/>
              </a:solidFill>
            </a:endParaRPr>
          </a:p>
        </p:txBody>
      </p:sp>
      <p:sp>
        <p:nvSpPr>
          <p:cNvPr id="7" name="CuadroTexto 6">
            <a:extLst>
              <a:ext uri="{FF2B5EF4-FFF2-40B4-BE49-F238E27FC236}">
                <a16:creationId xmlns:a16="http://schemas.microsoft.com/office/drawing/2014/main" id="{29AEAA60-2084-21BA-57C3-F5CD6A8C9E02}"/>
              </a:ext>
            </a:extLst>
          </p:cNvPr>
          <p:cNvSpPr txBox="1"/>
          <p:nvPr/>
        </p:nvSpPr>
        <p:spPr>
          <a:xfrm>
            <a:off x="4238403" y="0"/>
            <a:ext cx="3215945" cy="584775"/>
          </a:xfrm>
          <a:prstGeom prst="rect">
            <a:avLst/>
          </a:prstGeom>
          <a:noFill/>
        </p:spPr>
        <p:txBody>
          <a:bodyPr wrap="none" rtlCol="0">
            <a:spAutoFit/>
          </a:bodyPr>
          <a:lstStyle/>
          <a:p>
            <a:r>
              <a:rPr lang="es-ES" sz="3200" dirty="0" err="1"/>
              <a:t>www.aequitas.org</a:t>
            </a:r>
            <a:endParaRPr lang="es-ES" sz="3200" dirty="0"/>
          </a:p>
        </p:txBody>
      </p:sp>
    </p:spTree>
    <p:extLst>
      <p:ext uri="{BB962C8B-B14F-4D97-AF65-F5344CB8AC3E}">
        <p14:creationId xmlns:p14="http://schemas.microsoft.com/office/powerpoint/2010/main" val="3525311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9AB4047-E9C0-707C-0696-C77FA7598B25}"/>
              </a:ext>
            </a:extLst>
          </p:cNvPr>
          <p:cNvSpPr>
            <a:spLocks noGrp="1"/>
          </p:cNvSpPr>
          <p:nvPr>
            <p:ph idx="1"/>
          </p:nvPr>
        </p:nvSpPr>
        <p:spPr>
          <a:xfrm>
            <a:off x="838200" y="177282"/>
            <a:ext cx="10515600" cy="6307494"/>
          </a:xfrm>
        </p:spPr>
        <p:txBody>
          <a:bodyPr>
            <a:normAutofit/>
          </a:bodyPr>
          <a:lstStyle/>
          <a:p>
            <a:pPr marL="0" indent="0">
              <a:buNone/>
            </a:pPr>
            <a:r>
              <a:rPr lang="es-ES" sz="2400" dirty="0"/>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400" b="1" i="0" u="none" strike="noStrike" kern="1200" cap="none" spc="0" normalizeH="0" baseline="0" noProof="0" dirty="0">
                <a:ln>
                  <a:noFill/>
                </a:ln>
                <a:solidFill>
                  <a:prstClr val="black"/>
                </a:solidFill>
                <a:effectLst/>
                <a:uLnTx/>
                <a:uFillTx/>
                <a:latin typeface="Calibri" panose="020F0502020204030204"/>
                <a:ea typeface="+mn-ea"/>
                <a:cs typeface="+mn-cs"/>
              </a:rPr>
              <a:t>	¿En qué consisten estos apoyos? </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Acompañamiento, consejo, pictogramas, lenguaje fácil, mecanismos colegiados para actos de administración y/o disposición fijando un n.º de personas, mecanismos de protección o vigilancia, ayudar a formar declaraciones de voluntad evitando influencias indebidas, domicilio, salud, comunicaciones …..</a:t>
            </a:r>
            <a:endParaRPr lang="es-ES" sz="2400" b="1" dirty="0"/>
          </a:p>
          <a:p>
            <a:pPr marL="0" indent="0">
              <a:buNone/>
            </a:pPr>
            <a:r>
              <a:rPr lang="es-ES" sz="2400" b="1" dirty="0"/>
              <a:t>	1ª opción: </a:t>
            </a:r>
            <a:r>
              <a:rPr lang="es-ES" sz="2400" b="1" dirty="0">
                <a:solidFill>
                  <a:schemeClr val="accent1"/>
                </a:solidFill>
              </a:rPr>
              <a:t>Medidas voluntarias de apoyo. </a:t>
            </a:r>
            <a:r>
              <a:rPr lang="es-ES" sz="2400" dirty="0"/>
              <a:t>(En defecto o por insuficiencia)</a:t>
            </a:r>
          </a:p>
          <a:p>
            <a:pPr marL="0" indent="0">
              <a:buNone/>
            </a:pPr>
            <a:r>
              <a:rPr lang="es-ES" sz="2400" b="1" dirty="0"/>
              <a:t>	2ª opción: </a:t>
            </a:r>
            <a:r>
              <a:rPr lang="es-ES" sz="2400" b="1" dirty="0">
                <a:solidFill>
                  <a:schemeClr val="accent1"/>
                </a:solidFill>
              </a:rPr>
              <a:t>Medida informal de apoyo.</a:t>
            </a:r>
          </a:p>
          <a:p>
            <a:pPr marL="0" indent="0">
              <a:buNone/>
            </a:pPr>
            <a:r>
              <a:rPr lang="es-ES" sz="2400" b="1" dirty="0"/>
              <a:t>	3ª opción: </a:t>
            </a:r>
            <a:r>
              <a:rPr lang="es-ES" sz="2400" b="1" dirty="0">
                <a:solidFill>
                  <a:schemeClr val="accent1"/>
                </a:solidFill>
              </a:rPr>
              <a:t>Medidas judiciales de apoyo.</a:t>
            </a:r>
          </a:p>
          <a:p>
            <a:pPr marL="0" indent="0">
              <a:buNone/>
            </a:pPr>
            <a:r>
              <a:rPr lang="es-ES" sz="2400" dirty="0"/>
              <a:t>	De hecho, en los juzgados refieren en primer lugar la posibilidad de establecer medidas voluntarias de apoyo o la posible existencia de una guarda de hecho eficaz.</a:t>
            </a:r>
          </a:p>
          <a:p>
            <a:pPr marL="0" indent="0">
              <a:buNone/>
            </a:pPr>
            <a:r>
              <a:rPr lang="es-ES" sz="2400" b="1" dirty="0">
                <a:solidFill>
                  <a:schemeClr val="accent1"/>
                </a:solidFill>
              </a:rPr>
              <a:t>	</a:t>
            </a:r>
            <a:r>
              <a:rPr lang="es-ES" sz="2400" b="1" u="sng" dirty="0">
                <a:solidFill>
                  <a:schemeClr val="accent1"/>
                </a:solidFill>
              </a:rPr>
              <a:t>LAS MEDIDAS VOLUNTARIAS DE APOYO</a:t>
            </a:r>
            <a:r>
              <a:rPr lang="es-ES" sz="2400" b="1" u="sng" dirty="0"/>
              <a:t> </a:t>
            </a:r>
            <a:r>
              <a:rPr lang="es-ES" sz="2400" dirty="0"/>
              <a:t>son la regla general, tenemos:</a:t>
            </a:r>
          </a:p>
          <a:p>
            <a:pPr marL="0" indent="0">
              <a:buNone/>
            </a:pPr>
            <a:r>
              <a:rPr lang="es-ES" sz="2400" b="1" dirty="0">
                <a:solidFill>
                  <a:srgbClr val="00B050"/>
                </a:solidFill>
              </a:rPr>
              <a:t>	A) La autorregulación de la propia discapacidad en escritura pública </a:t>
            </a:r>
            <a:r>
              <a:rPr lang="es-ES" sz="2400" dirty="0"/>
              <a:t>siendo el notario un apoyo para determinar el traje a medida de la persona con discapacidad conforme a su voluntad, deseos y preferencias. (</a:t>
            </a:r>
            <a:r>
              <a:rPr lang="es-ES" sz="2400" b="1" dirty="0"/>
              <a:t>Art. 255</a:t>
            </a:r>
            <a:r>
              <a:rPr lang="es-ES" sz="2400" dirty="0"/>
              <a:t>). </a:t>
            </a:r>
          </a:p>
          <a:p>
            <a:pPr marL="0" indent="0">
              <a:buNone/>
            </a:pPr>
            <a:endParaRPr lang="es-ES" sz="2400" b="1" dirty="0"/>
          </a:p>
        </p:txBody>
      </p:sp>
    </p:spTree>
    <p:extLst>
      <p:ext uri="{BB962C8B-B14F-4D97-AF65-F5344CB8AC3E}">
        <p14:creationId xmlns:p14="http://schemas.microsoft.com/office/powerpoint/2010/main" val="270150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244F52C-1646-7CBE-FB09-5935770DAA65}"/>
              </a:ext>
            </a:extLst>
          </p:cNvPr>
          <p:cNvSpPr>
            <a:spLocks noGrp="1"/>
          </p:cNvSpPr>
          <p:nvPr>
            <p:ph idx="1"/>
          </p:nvPr>
        </p:nvSpPr>
        <p:spPr>
          <a:xfrm>
            <a:off x="838200" y="345232"/>
            <a:ext cx="10515600" cy="5971591"/>
          </a:xfrm>
        </p:spPr>
        <p:txBody>
          <a:bodyPr>
            <a:normAutofit/>
          </a:bodyPr>
          <a:lstStyle/>
          <a:p>
            <a:pPr marL="0" indent="0">
              <a:buNone/>
            </a:pPr>
            <a:r>
              <a:rPr lang="es-ES" dirty="0"/>
              <a:t>	</a:t>
            </a:r>
            <a:r>
              <a:rPr lang="es-ES" sz="2400" b="1" dirty="0">
                <a:solidFill>
                  <a:schemeClr val="accent1"/>
                </a:solidFill>
              </a:rPr>
              <a:t>¿Quién puede hacerla? </a:t>
            </a:r>
            <a:r>
              <a:rPr lang="es-ES" sz="2400" b="1" dirty="0"/>
              <a:t>Cualquier persona mayor de edad </a:t>
            </a:r>
            <a:r>
              <a:rPr lang="es-ES" sz="2400" dirty="0"/>
              <a:t>en previsión de circunstancias que puedan dificultarle el ejercicio de su capacidad jurídica en igualdad de condiciones con las demás, </a:t>
            </a:r>
            <a:r>
              <a:rPr lang="es-ES" sz="2400" b="1" dirty="0"/>
              <a:t>podrá acordar en escritura pública medidas de apoyo </a:t>
            </a:r>
            <a:r>
              <a:rPr lang="es-ES" sz="2400" dirty="0"/>
              <a:t>relativas a su </a:t>
            </a:r>
            <a:r>
              <a:rPr lang="es-ES" sz="2400" b="1" dirty="0"/>
              <a:t>persona o bienes</a:t>
            </a:r>
            <a:r>
              <a:rPr lang="es-ES" sz="2400" dirty="0"/>
              <a:t>. (art 255 CC)</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2400" dirty="0"/>
              <a:t>	</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Podrá establecer </a:t>
            </a:r>
            <a:r>
              <a:rPr kumimoji="0" lang="es-ES" sz="2400" b="1" i="0" u="none" strike="noStrike" kern="1200" cap="none" spc="0" normalizeH="0" baseline="0" noProof="0" dirty="0">
                <a:ln>
                  <a:noFill/>
                </a:ln>
                <a:solidFill>
                  <a:srgbClr val="4472C4"/>
                </a:solidFill>
                <a:effectLst/>
                <a:uLnTx/>
                <a:uFillTx/>
                <a:latin typeface="Calibri" panose="020F0502020204030204"/>
                <a:ea typeface="+mn-ea"/>
                <a:cs typeface="+mn-cs"/>
              </a:rPr>
              <a:t>el régimen de actuación, el alcance de las facultades de la persona o personas que le hayan de prestar apoyo (y quienes no), o la forma de ejercicio del apoyo,</a:t>
            </a:r>
            <a:r>
              <a:rPr kumimoji="0" lang="es-ES" sz="2400" b="0" i="0" u="none" strike="noStrike" kern="1200" cap="none" spc="0" normalizeH="0" baseline="0" noProof="0" dirty="0">
                <a:ln>
                  <a:noFill/>
                </a:ln>
                <a:solidFill>
                  <a:srgbClr val="4472C4"/>
                </a:solidFill>
                <a:effectLst/>
                <a:uLnTx/>
                <a:uFillTx/>
                <a:latin typeface="Calibri" panose="020F0502020204030204"/>
                <a:ea typeface="+mn-ea"/>
                <a:cs typeface="+mn-cs"/>
              </a:rPr>
              <a:t> </a:t>
            </a:r>
            <a:r>
              <a:rPr kumimoji="0" lang="es-ES" sz="2400" i="0" u="none" strike="noStrike" kern="1200" cap="none" spc="0" normalizeH="0" baseline="0" noProof="0" dirty="0">
                <a:ln>
                  <a:noFill/>
                </a:ln>
                <a:effectLst/>
                <a:uLnTx/>
                <a:uFillTx/>
                <a:latin typeface="Calibri" panose="020F0502020204030204"/>
                <a:ea typeface="+mn-ea"/>
                <a:cs typeface="+mn-cs"/>
              </a:rPr>
              <a:t>podrá prever además </a:t>
            </a:r>
            <a:r>
              <a:rPr kumimoji="0" lang="es-ES" sz="2400" b="1" i="0" u="none" strike="noStrike" kern="1200" cap="none" spc="0" normalizeH="0" baseline="0" noProof="0" dirty="0">
                <a:ln>
                  <a:noFill/>
                </a:ln>
                <a:solidFill>
                  <a:srgbClr val="4472C4"/>
                </a:solidFill>
                <a:effectLst/>
                <a:uLnTx/>
                <a:uFillTx/>
                <a:latin typeface="Calibri" panose="020F0502020204030204"/>
                <a:ea typeface="+mn-ea"/>
                <a:cs typeface="+mn-cs"/>
              </a:rPr>
              <a:t>las medidas u órganos de control que estime oportuno</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 para evitar abusos, conflicto de intereses o influencia indebida y los mecanismos y </a:t>
            </a:r>
            <a:r>
              <a:rPr kumimoji="0" lang="es-ES" sz="2400" b="1" i="0" u="none" strike="noStrike" kern="1200" cap="none" spc="0" normalizeH="0" baseline="0" noProof="0" dirty="0">
                <a:ln>
                  <a:noFill/>
                </a:ln>
                <a:solidFill>
                  <a:schemeClr val="accent1"/>
                </a:solidFill>
                <a:effectLst/>
                <a:uLnTx/>
                <a:uFillTx/>
                <a:latin typeface="Calibri" panose="020F0502020204030204"/>
                <a:ea typeface="+mn-ea"/>
                <a:cs typeface="+mn-cs"/>
              </a:rPr>
              <a:t>plazos de revisión </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de las medidas de apoyo, con el fin de garantizar el </a:t>
            </a:r>
            <a:r>
              <a:rPr kumimoji="0" lang="es-ES" sz="2400" b="1" i="0" u="none" strike="noStrike" kern="1200" cap="none" spc="0" normalizeH="0" baseline="0" noProof="0" dirty="0">
                <a:ln>
                  <a:noFill/>
                </a:ln>
                <a:solidFill>
                  <a:schemeClr val="accent1"/>
                </a:solidFill>
                <a:effectLst/>
                <a:uLnTx/>
                <a:uFillTx/>
                <a:latin typeface="Calibri" panose="020F0502020204030204"/>
                <a:ea typeface="+mn-ea"/>
                <a:cs typeface="+mn-cs"/>
              </a:rPr>
              <a:t>respeto de su voluntad, deseos y preferencias.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	El Notario autorizante comunicará de oficio y sin dilación el documento público que contenga las medidas de apoyo al Registro Civil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para su constancia en el registro individual del otorgante. </a:t>
            </a: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(art. 300). </a:t>
            </a:r>
            <a:r>
              <a:rPr lang="es-ES" sz="2200" dirty="0">
                <a:solidFill>
                  <a:prstClr val="black"/>
                </a:solidFill>
                <a:latin typeface="Calibri" panose="020F0502020204030204"/>
              </a:rPr>
              <a:t>(</a:t>
            </a:r>
            <a:r>
              <a:rPr lang="es-ES" sz="2200" u="sng" dirty="0">
                <a:solidFill>
                  <a:prstClr val="black"/>
                </a:solidFill>
                <a:latin typeface="Calibri" panose="020F0502020204030204"/>
              </a:rPr>
              <a:t>Certificado literal de nacimiento</a:t>
            </a:r>
            <a:r>
              <a:rPr lang="es-ES" sz="2200" dirty="0">
                <a:solidFill>
                  <a:prstClr val="black"/>
                </a:solidFill>
                <a:latin typeface="Calibri" panose="020F0502020204030204"/>
              </a:rPr>
              <a:t>)</a:t>
            </a:r>
            <a:endPar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	 Las medidas de apoyo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tendrán por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finalidad permitir el ejercicio de su capacidad jurídica en condiciones de igualdad</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lang="es-ES" sz="2400" dirty="0">
              <a:solidFill>
                <a:schemeClr val="accent1"/>
              </a:solidFill>
            </a:endParaRPr>
          </a:p>
        </p:txBody>
      </p:sp>
    </p:spTree>
    <p:extLst>
      <p:ext uri="{BB962C8B-B14F-4D97-AF65-F5344CB8AC3E}">
        <p14:creationId xmlns:p14="http://schemas.microsoft.com/office/powerpoint/2010/main" val="4201758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DDF7491-DEEA-93EA-D1B5-9CC3F6C3600A}"/>
              </a:ext>
            </a:extLst>
          </p:cNvPr>
          <p:cNvSpPr>
            <a:spLocks noGrp="1"/>
          </p:cNvSpPr>
          <p:nvPr>
            <p:ph idx="1"/>
          </p:nvPr>
        </p:nvSpPr>
        <p:spPr>
          <a:xfrm>
            <a:off x="550506" y="205273"/>
            <a:ext cx="11159412" cy="6335486"/>
          </a:xfrm>
        </p:spPr>
        <p:txBody>
          <a:bodyPr>
            <a:normAutofit/>
          </a:bodyPr>
          <a:lstStyle/>
          <a:p>
            <a:pPr marL="0" indent="0">
              <a:buNone/>
            </a:pPr>
            <a:r>
              <a:rPr lang="es-ES" sz="2000" b="1" dirty="0">
                <a:solidFill>
                  <a:schemeClr val="accent1"/>
                </a:solidFill>
              </a:rPr>
              <a:t>	</a:t>
            </a:r>
          </a:p>
          <a:p>
            <a:pPr marL="0" indent="0">
              <a:buNone/>
            </a:pPr>
            <a:r>
              <a:rPr lang="es-ES" sz="2000" b="1" dirty="0">
                <a:solidFill>
                  <a:schemeClr val="accent1"/>
                </a:solidFill>
              </a:rPr>
              <a:t>	</a:t>
            </a:r>
            <a:endParaRPr lang="es-ES" sz="2200"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2200" dirty="0"/>
              <a:t>	Deberán estar inspiradas en el </a:t>
            </a:r>
            <a:r>
              <a:rPr lang="es-ES" sz="2200" b="1" dirty="0">
                <a:solidFill>
                  <a:schemeClr val="accent1"/>
                </a:solidFill>
              </a:rPr>
              <a:t>respeto a la dignidad de la persona y </a:t>
            </a:r>
            <a:r>
              <a:rPr lang="es-ES" sz="2200" dirty="0"/>
              <a:t>en la tutela de </a:t>
            </a:r>
            <a:r>
              <a:rPr lang="es-ES" sz="2200" b="1" dirty="0">
                <a:solidFill>
                  <a:schemeClr val="accent1"/>
                </a:solidFill>
              </a:rPr>
              <a:t>sus derechos fundamentales</a:t>
            </a:r>
            <a:r>
              <a:rPr lang="es-ES" sz="2200" dirty="0"/>
              <a:t>. Deberán ajustarse a los principios de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necesidad y proporcionalidad</a:t>
            </a:r>
            <a:r>
              <a:rPr kumimoji="0" lang="es-ES" sz="2200" b="0" i="0" u="none" strike="noStrike" kern="1200" cap="none" spc="0" normalizeH="0" baseline="0" noProof="0" dirty="0">
                <a:ln>
                  <a:noFill/>
                </a:ln>
                <a:solidFill>
                  <a:srgbClr val="4472C4"/>
                </a:solidFill>
                <a:effectLst/>
                <a:uLnTx/>
                <a:uFillTx/>
                <a:latin typeface="Calibri" panose="020F0502020204030204"/>
                <a:ea typeface="+mn-ea"/>
                <a:cs typeface="+mn-cs"/>
              </a:rPr>
              <a:t>.</a:t>
            </a:r>
          </a:p>
          <a:p>
            <a:pPr marL="0" indent="0">
              <a:buNone/>
            </a:pPr>
            <a:r>
              <a:rPr lang="es-ES" sz="2200" b="1" dirty="0">
                <a:solidFill>
                  <a:schemeClr val="accent1"/>
                </a:solidFill>
              </a:rPr>
              <a:t>	Las personas que presten apoyo deberán actuar atendiendo a la voluntad, deseos y preferencias de quien lo requiera</a:t>
            </a:r>
            <a:r>
              <a:rPr lang="es-ES" sz="2200" dirty="0"/>
              <a:t>. Igualmente procurarán que la persona con discapacidad pueda desarrollar su propio proceso de toma de decisiones, informándola, ayudándola en su comprensión y razonamiento y facilitando que pueda expresar sus preferencias. </a:t>
            </a:r>
            <a:r>
              <a:rPr lang="es-ES" sz="2200" b="1" dirty="0">
                <a:solidFill>
                  <a:schemeClr val="accent1"/>
                </a:solidFill>
              </a:rPr>
              <a:t>Asimismo, fomentarán que la persona con discapacidad pueda ejercer su capacidad jurídica con menos apoyo en el futuro.</a:t>
            </a:r>
          </a:p>
          <a:p>
            <a:pPr marL="0" indent="0">
              <a:buNone/>
            </a:pPr>
            <a:r>
              <a:rPr lang="es-ES" sz="2200" b="1" dirty="0">
                <a:solidFill>
                  <a:schemeClr val="accent1"/>
                </a:solidFill>
              </a:rPr>
              <a:t>	En </a:t>
            </a:r>
            <a:r>
              <a:rPr lang="es-ES" sz="2200" b="1" dirty="0">
                <a:solidFill>
                  <a:srgbClr val="FF0000"/>
                </a:solidFill>
              </a:rPr>
              <a:t>casos excepcionales</a:t>
            </a:r>
            <a:r>
              <a:rPr lang="es-ES" sz="2200" dirty="0"/>
              <a:t>, cuando no sea posible determinar la voluntad, deseos y preferencias de la persona, </a:t>
            </a:r>
            <a:r>
              <a:rPr lang="es-ES" sz="2200" b="1" dirty="0">
                <a:solidFill>
                  <a:schemeClr val="accent1"/>
                </a:solidFill>
              </a:rPr>
              <a:t>las medidas de apoyo podrán incluir funciones representativas.</a:t>
            </a:r>
            <a:r>
              <a:rPr lang="es-ES" sz="2200" dirty="0"/>
              <a:t> En este caso, en el ejercicio de esas funciones </a:t>
            </a:r>
            <a:r>
              <a:rPr lang="es-ES" sz="2200" b="1" dirty="0">
                <a:solidFill>
                  <a:schemeClr val="accent1"/>
                </a:solidFill>
              </a:rPr>
              <a:t>se deberá tener en cuenta la trayectoria vital de la persona con discapacidad, sus creencias y valores, así como los factores que ella hubiera tomado en consideración. </a:t>
            </a:r>
            <a:endParaRPr lang="es-ES" sz="2200" dirty="0"/>
          </a:p>
          <a:p>
            <a:pPr marL="0" indent="0">
              <a:buNone/>
            </a:pPr>
            <a:r>
              <a:rPr lang="es-ES" sz="2200" b="1" dirty="0">
                <a:solidFill>
                  <a:schemeClr val="accent1"/>
                </a:solidFill>
              </a:rPr>
              <a:t>	La autoridad judicial podrá dictar las salvaguardas que considere oportunas. </a:t>
            </a: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(Art 249)</a:t>
            </a:r>
            <a:endParaRPr lang="es-ES" sz="2200" dirty="0"/>
          </a:p>
        </p:txBody>
      </p:sp>
    </p:spTree>
    <p:extLst>
      <p:ext uri="{BB962C8B-B14F-4D97-AF65-F5344CB8AC3E}">
        <p14:creationId xmlns:p14="http://schemas.microsoft.com/office/powerpoint/2010/main" val="427382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65BF03C-ACEE-D028-B5D9-80799782D462}"/>
              </a:ext>
            </a:extLst>
          </p:cNvPr>
          <p:cNvSpPr>
            <a:spLocks noGrp="1"/>
          </p:cNvSpPr>
          <p:nvPr>
            <p:ph idx="1"/>
          </p:nvPr>
        </p:nvSpPr>
        <p:spPr>
          <a:xfrm>
            <a:off x="838200" y="271670"/>
            <a:ext cx="10515600" cy="6202017"/>
          </a:xfrm>
        </p:spPr>
        <p:txBody>
          <a:bodyPr>
            <a:normAutofit/>
          </a:bodyPr>
          <a:lstStyle/>
          <a:p>
            <a:pPr marL="0" indent="0">
              <a:buNone/>
            </a:pPr>
            <a:r>
              <a:rPr lang="es-ES" dirty="0"/>
              <a:t>	</a:t>
            </a:r>
            <a:r>
              <a:rPr kumimoji="0" lang="es-ES" sz="2200" b="1" i="0" u="none" strike="noStrike" kern="1200" cap="none" spc="0" normalizeH="0" baseline="0" noProof="0" dirty="0">
                <a:ln>
                  <a:noFill/>
                </a:ln>
                <a:solidFill>
                  <a:srgbClr val="00B050"/>
                </a:solidFill>
                <a:effectLst/>
                <a:uLnTx/>
                <a:uFillTx/>
                <a:latin typeface="Calibri" panose="020F0502020204030204"/>
                <a:ea typeface="+mn-ea"/>
                <a:cs typeface="+mn-cs"/>
              </a:rPr>
              <a:t>B) </a:t>
            </a:r>
            <a:r>
              <a:rPr kumimoji="0" lang="es-ES" sz="2200" b="1" i="0" u="sng" strike="noStrike" kern="1200" cap="none" spc="0" normalizeH="0" baseline="0" noProof="0" dirty="0">
                <a:ln>
                  <a:noFill/>
                </a:ln>
                <a:solidFill>
                  <a:srgbClr val="00B050"/>
                </a:solidFill>
                <a:effectLst/>
                <a:uLnTx/>
                <a:uFillTx/>
                <a:latin typeface="Calibri" panose="020F0502020204030204"/>
                <a:ea typeface="+mn-ea"/>
                <a:cs typeface="+mn-cs"/>
              </a:rPr>
              <a:t>LOS PODERES PREVENTIVOS CON CLÁUSULA DE SUBSISTENCIA</a:t>
            </a:r>
            <a:r>
              <a:rPr kumimoji="0" lang="es-ES" sz="2200" b="1" i="0" u="none" strike="noStrike" kern="1200" cap="none" spc="0" normalizeH="0" baseline="0" noProof="0" dirty="0">
                <a:ln>
                  <a:noFill/>
                </a:ln>
                <a:solidFill>
                  <a:srgbClr val="00B050"/>
                </a:solidFill>
                <a:effectLst/>
                <a:uLnTx/>
                <a:uFillTx/>
                <a:latin typeface="Calibri" panose="020F0502020204030204"/>
                <a:ea typeface="+mn-ea"/>
                <a:cs typeface="+mn-cs"/>
              </a:rPr>
              <a:t>,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en previsión de nuestra propia discapacidad.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ES" sz="2200" b="1" i="0" u="none" strike="noStrike" kern="1200" cap="none" spc="0" normalizeH="0" baseline="0" noProof="0" dirty="0">
                <a:ln>
                  <a:noFill/>
                </a:ln>
                <a:solidFill>
                  <a:schemeClr val="accent1"/>
                </a:solidFill>
                <a:effectLst/>
                <a:uLnTx/>
                <a:uFillTx/>
                <a:latin typeface="Calibri" panose="020F0502020204030204"/>
                <a:ea typeface="+mn-ea"/>
                <a:cs typeface="+mn-cs"/>
              </a:rPr>
              <a:t>Los poderes mantendrán su vigencia pese a la constitución de otras medidas de apoyo, </a:t>
            </a:r>
            <a:r>
              <a:rPr lang="es-ES" sz="2200" dirty="0">
                <a:solidFill>
                  <a:prstClr val="black"/>
                </a:solidFill>
                <a:latin typeface="Calibri" panose="020F0502020204030204"/>
              </a:rPr>
              <a:t>sean</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 judiciales o voluntarias.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2200" dirty="0">
                <a:solidFill>
                  <a:prstClr val="black"/>
                </a:solidFill>
                <a:latin typeface="Calibri" panose="020F0502020204030204"/>
              </a:rPr>
              <a:t>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Cuando se hubieren otorgado a favor del cónyuge o de la pareja de hecho del poderdante, el cese de la convivencia producirá su extinción automática, salvo que medie voluntad contraria el cese venga determinado por el internamiento de este.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	El poderdante podrá establecer</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 además de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las facultades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que otorgue</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 las medidas u órganos de control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que estime oportuno,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condiciones e instrucciones para el ejercicio de las facultades, salvaguardas para evitar abusos, conflicto de intereses o influencia indebida y los mecanismos y plazos de revisión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de las medidas de apoyo, con el fin de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garantizar el respeto de su voluntad, deseos y preferencias.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Podrá también prever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formas específicas de extinción del poder.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	Cualquier persona legitimada para instar el procedimiento de provisión de apoyos y el curador, si lo hubiere, podrán </a:t>
            </a:r>
            <a:r>
              <a:rPr kumimoji="0" lang="es-ES" sz="2200" b="1" i="0" u="none" strike="noStrike" kern="1200" cap="none" spc="0" normalizeH="0" baseline="0" noProof="0" dirty="0">
                <a:ln>
                  <a:noFill/>
                </a:ln>
                <a:solidFill>
                  <a:schemeClr val="accent1"/>
                </a:solidFill>
                <a:effectLst/>
                <a:uLnTx/>
                <a:uFillTx/>
                <a:latin typeface="Calibri" panose="020F0502020204030204"/>
                <a:ea typeface="+mn-ea"/>
                <a:cs typeface="+mn-cs"/>
              </a:rPr>
              <a:t>solicitar judicialmente la extinción de los poderes preventivos</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ES" sz="2200" b="1" i="0" u="none" strike="noStrike" kern="1200" cap="none" spc="0" normalizeH="0" baseline="0" noProof="0" dirty="0">
                <a:ln>
                  <a:noFill/>
                </a:ln>
                <a:solidFill>
                  <a:schemeClr val="accent1"/>
                </a:solidFill>
                <a:effectLst/>
                <a:uLnTx/>
                <a:uFillTx/>
                <a:latin typeface="Calibri" panose="020F0502020204030204"/>
                <a:ea typeface="+mn-ea"/>
                <a:cs typeface="+mn-cs"/>
              </a:rPr>
              <a:t>si en el apoderado concurre alguna de las causas previstas para la remoción del curador,</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 salvo que el poderdante hubiera previsto otra cosa”.</a:t>
            </a: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 (Artículo 258) </a:t>
            </a:r>
            <a:endPar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endParaRPr lang="es-ES" dirty="0"/>
          </a:p>
        </p:txBody>
      </p:sp>
    </p:spTree>
    <p:extLst>
      <p:ext uri="{BB962C8B-B14F-4D97-AF65-F5344CB8AC3E}">
        <p14:creationId xmlns:p14="http://schemas.microsoft.com/office/powerpoint/2010/main" val="3497815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F5A643B-9514-EFD3-9FD4-344057A22D6B}"/>
              </a:ext>
            </a:extLst>
          </p:cNvPr>
          <p:cNvSpPr>
            <a:spLocks noGrp="1"/>
          </p:cNvSpPr>
          <p:nvPr>
            <p:ph idx="1"/>
          </p:nvPr>
        </p:nvSpPr>
        <p:spPr>
          <a:xfrm>
            <a:off x="438539" y="261256"/>
            <a:ext cx="11383347" cy="6167535"/>
          </a:xfrm>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2200" dirty="0"/>
              <a:t>	</a:t>
            </a:r>
            <a:r>
              <a:rPr kumimoji="0" lang="es-ES" sz="2200" b="1" i="0" u="none" strike="noStrike" kern="1200" cap="none" spc="0" normalizeH="0" baseline="0" noProof="0" dirty="0">
                <a:ln>
                  <a:noFill/>
                </a:ln>
                <a:solidFill>
                  <a:srgbClr val="FF0000"/>
                </a:solidFill>
                <a:effectLst/>
                <a:uLnTx/>
                <a:uFillTx/>
                <a:latin typeface="Calibri" panose="020F0502020204030204"/>
                <a:ea typeface="+mn-ea"/>
                <a:cs typeface="+mn-cs"/>
              </a:rPr>
              <a:t>El Notario </a:t>
            </a:r>
            <a:r>
              <a:rPr kumimoji="0" lang="es-ES" sz="2200" b="1" i="0" u="none" strike="noStrike" kern="1200" cap="none" spc="0" normalizeH="0" baseline="0" noProof="0" dirty="0">
                <a:ln>
                  <a:noFill/>
                </a:ln>
                <a:solidFill>
                  <a:srgbClr val="4472C4"/>
                </a:solidFill>
                <a:effectLst/>
                <a:uLnTx/>
                <a:uFillTx/>
                <a:latin typeface="Calibri" panose="020F0502020204030204"/>
                <a:ea typeface="+mn-ea"/>
                <a:cs typeface="+mn-cs"/>
              </a:rPr>
              <a:t>autorizante comunicará de oficio y sin dilación el documento público que contenga las medidas de apoyo al Registro Civil </a:t>
            </a: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para su constancia en el registro individual del otorgante. </a:t>
            </a: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(art. 300).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2200" dirty="0"/>
              <a:t>	Por eso la necesidad de aportar un certificado literal de nacimiento del poderdante, en caso de poderes preventivos con cláusula de subsistencia para saber Registro, Libro, Tomo para su inscripción y, en su caso, se respete su voluntad, deseos y preferencias.</a:t>
            </a:r>
          </a:p>
          <a:p>
            <a:pPr marL="0" indent="0">
              <a:buNone/>
            </a:pPr>
            <a:r>
              <a:rPr lang="es-ES" sz="2200" b="1" dirty="0">
                <a:solidFill>
                  <a:srgbClr val="00B050"/>
                </a:solidFill>
              </a:rPr>
              <a:t>	</a:t>
            </a:r>
            <a:r>
              <a:rPr lang="es-ES" sz="2200" dirty="0"/>
              <a:t>La siguiente figura la mencionamos entre las medidas voluntarias de apoyo, al realizarse en escritura pública por la propia persona interesada, si bien, en su caso será necesario el nombramiento por parte del Juzgado. </a:t>
            </a:r>
            <a:endParaRPr lang="es-ES" sz="2200" b="1" dirty="0">
              <a:solidFill>
                <a:srgbClr val="00B050"/>
              </a:solidFill>
            </a:endParaRPr>
          </a:p>
          <a:p>
            <a:pPr marL="0" indent="0">
              <a:buNone/>
            </a:pPr>
            <a:r>
              <a:rPr lang="es-ES" sz="2200" b="1" dirty="0">
                <a:solidFill>
                  <a:srgbClr val="00B050"/>
                </a:solidFill>
              </a:rPr>
              <a:t>	C) LA AUTOCURATELA </a:t>
            </a:r>
            <a:r>
              <a:rPr lang="es-ES" sz="2200" b="1" dirty="0"/>
              <a:t> Escritura Pública en previsión de la propia curatela.</a:t>
            </a:r>
          </a:p>
          <a:p>
            <a:pPr marL="0" indent="0">
              <a:buNone/>
            </a:pPr>
            <a:r>
              <a:rPr lang="es-ES" sz="2200" b="1" dirty="0"/>
              <a:t>	 </a:t>
            </a:r>
            <a:r>
              <a:rPr lang="es-ES" sz="2200" dirty="0"/>
              <a:t>Cualquier persona mayor de edad en previsión de circunstancias que puedan dificultarle el ejercicio de su capacidad jurídica en igualdad de condiciones con las demás, podrá </a:t>
            </a:r>
            <a:r>
              <a:rPr lang="es-ES" sz="2200" b="1" dirty="0">
                <a:solidFill>
                  <a:srgbClr val="0070C0"/>
                </a:solidFill>
              </a:rPr>
              <a:t>proponer en </a:t>
            </a:r>
            <a:r>
              <a:rPr lang="es-ES" sz="2200" b="1" dirty="0">
                <a:solidFill>
                  <a:schemeClr val="accent1"/>
                </a:solidFill>
              </a:rPr>
              <a:t>escritura pública el nombramiento o la exclusión de una o varias personas </a:t>
            </a:r>
            <a:r>
              <a:rPr lang="es-ES" sz="2200" dirty="0"/>
              <a:t>determinadas para el ejercicio de la función de curador.</a:t>
            </a:r>
          </a:p>
          <a:p>
            <a:pPr marL="0" indent="0">
              <a:buNone/>
            </a:pPr>
            <a:r>
              <a:rPr lang="es-ES" sz="2200" dirty="0"/>
              <a:t>	Podrá </a:t>
            </a:r>
            <a:r>
              <a:rPr lang="es-ES" sz="2200" b="1" dirty="0">
                <a:solidFill>
                  <a:schemeClr val="accent1"/>
                </a:solidFill>
              </a:rPr>
              <a:t>establecer </a:t>
            </a:r>
            <a:r>
              <a:rPr lang="es-ES" sz="2200" dirty="0"/>
              <a:t>disposiciones sobre el </a:t>
            </a:r>
            <a:r>
              <a:rPr lang="es-ES" sz="2200" b="1" dirty="0">
                <a:solidFill>
                  <a:schemeClr val="accent1"/>
                </a:solidFill>
              </a:rPr>
              <a:t>funcionamiento y contenido de la curatela y</a:t>
            </a:r>
            <a:r>
              <a:rPr lang="es-ES" sz="2200" dirty="0"/>
              <a:t>, en especial, sobre el</a:t>
            </a:r>
            <a:r>
              <a:rPr lang="es-ES" sz="2200" b="1" dirty="0">
                <a:solidFill>
                  <a:schemeClr val="accent1"/>
                </a:solidFill>
              </a:rPr>
              <a:t> cuidado de su persona, reglas de administración y disposición de sus bienes, retribución del curador, obligación de hacer inventario o su dispensa y medidas de vigilancia y control, </a:t>
            </a:r>
            <a:r>
              <a:rPr lang="es-ES" sz="2200" dirty="0"/>
              <a:t>así como proponer a las personas que hayan de llevarlas a cabo”.</a:t>
            </a:r>
          </a:p>
        </p:txBody>
      </p:sp>
    </p:spTree>
    <p:extLst>
      <p:ext uri="{BB962C8B-B14F-4D97-AF65-F5344CB8AC3E}">
        <p14:creationId xmlns:p14="http://schemas.microsoft.com/office/powerpoint/2010/main" val="4211060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B70BF2A-A0DB-668D-023B-9B7F9AB2B9B4}"/>
              </a:ext>
            </a:extLst>
          </p:cNvPr>
          <p:cNvSpPr>
            <a:spLocks noGrp="1"/>
          </p:cNvSpPr>
          <p:nvPr>
            <p:ph idx="1"/>
          </p:nvPr>
        </p:nvSpPr>
        <p:spPr>
          <a:xfrm>
            <a:off x="343677" y="223934"/>
            <a:ext cx="11504645" cy="6326155"/>
          </a:xfrm>
        </p:spPr>
        <p:txBody>
          <a:bodyPr>
            <a:normAutofit fontScale="92500" lnSpcReduction="10000"/>
          </a:bodyPr>
          <a:lstStyle/>
          <a:p>
            <a:pPr marL="0" indent="0">
              <a:buNone/>
            </a:pPr>
            <a:r>
              <a:rPr lang="es-ES" sz="2400" b="1" dirty="0">
                <a:solidFill>
                  <a:schemeClr val="accent1"/>
                </a:solidFill>
              </a:rPr>
              <a:t>	</a:t>
            </a:r>
            <a:r>
              <a:rPr lang="es-ES" sz="2400" b="1" u="sng" dirty="0">
                <a:solidFill>
                  <a:schemeClr val="accent1"/>
                </a:solidFill>
              </a:rPr>
              <a:t>LA MEDIDA INFORMAL DE APOYO</a:t>
            </a:r>
            <a:r>
              <a:rPr lang="es-ES" sz="2400" b="1" dirty="0">
                <a:solidFill>
                  <a:schemeClr val="accent1"/>
                </a:solidFill>
              </a:rPr>
              <a:t>:  </a:t>
            </a:r>
            <a:r>
              <a:rPr lang="es-ES" sz="2400" b="1" dirty="0">
                <a:solidFill>
                  <a:srgbClr val="00B050"/>
                </a:solidFill>
              </a:rPr>
              <a:t>LA GUARDA DE HECHO </a:t>
            </a:r>
            <a:r>
              <a:rPr lang="es-ES" sz="2400" dirty="0"/>
              <a:t>ya no tiene un carácter provisional, se le atribuyen mayores prerrogativas, se refuerza con la reforma. De manera que, si la persona con discapacidad está suficientemente asistida o apoyada por personas cercanas, normalmente familiares, y a falta de medidas voluntarias, no es necesaria una intervención judicial. Se trata de una medida informal de apoyo, que existirá cuando no existan medidas voluntarias o judiciales que se estén aplicando con eficacia. </a:t>
            </a:r>
          </a:p>
          <a:p>
            <a:pPr marL="0" indent="0">
              <a:buNone/>
            </a:pPr>
            <a:r>
              <a:rPr lang="es-ES" sz="2400" dirty="0"/>
              <a:t>	Esta medida informal normalmente la desempeña un familiar y/o cuidador, persona allegada.</a:t>
            </a:r>
          </a:p>
          <a:p>
            <a:pPr marL="0" indent="0">
              <a:buNone/>
            </a:pPr>
            <a:r>
              <a:rPr lang="es-ES" sz="2400" b="1" dirty="0"/>
              <a:t>	La guarda de hecho </a:t>
            </a:r>
            <a:r>
              <a:rPr lang="es-ES" sz="2400" b="1" dirty="0">
                <a:solidFill>
                  <a:schemeClr val="accent1"/>
                </a:solidFill>
              </a:rPr>
              <a:t>continuará incluso si existen medidas de apoyo de naturaleza voluntaria o judicial</a:t>
            </a:r>
            <a:r>
              <a:rPr lang="es-ES" sz="2400" dirty="0"/>
              <a:t>, siempre que sean complementarias y cuando aquéllas no se estén aplicando eficazmente. (Art 263).</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2400" dirty="0"/>
              <a:t>	</a:t>
            </a:r>
            <a:r>
              <a:rPr kumimoji="0" lang="es-ES" sz="2400" b="1" i="0" u="none" strike="noStrike" kern="1200" cap="none" spc="0" normalizeH="0" baseline="0" noProof="0" dirty="0">
                <a:ln>
                  <a:noFill/>
                </a:ln>
                <a:solidFill>
                  <a:srgbClr val="4472C4"/>
                </a:solidFill>
                <a:effectLst/>
                <a:uLnTx/>
                <a:uFillTx/>
                <a:latin typeface="Calibri" panose="020F0502020204030204"/>
                <a:ea typeface="+mn-ea"/>
                <a:cs typeface="+mn-cs"/>
              </a:rPr>
              <a:t>Cuando, excepcionalmente, se requiera la actuación representativa del guardador de hecho, este habrá de obtener la autorización para realizarla a través del correspondiente expediente de jurisdicción voluntaria, en el que se oirá a la persona con discapacidad</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 La autorización judicial se podrá conceder, previa comprobación de su necesidad, en los términos y con los requisitos adecuados a las circunstancias del caso</a:t>
            </a:r>
            <a:r>
              <a:rPr lang="es-ES" sz="2400" dirty="0">
                <a:solidFill>
                  <a:prstClr val="black"/>
                </a:solidFill>
                <a:latin typeface="Calibri" panose="020F0502020204030204"/>
              </a:rPr>
              <a:t> </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y deberá ser ejercitada de conformidad con la voluntad, deseos y preferencias de la persona con discapacidad. (Art 264)</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2400" dirty="0"/>
              <a:t>	</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En todo caso, quien ejerza la guarda de hecho deberá recabar autorización judicial conforme a lo indicado en el párrafo anterior para prestar consentimiento en los actos enumerados en el </a:t>
            </a:r>
            <a:r>
              <a:rPr kumimoji="0" lang="es-ES" sz="2400" b="1" i="0" u="none" strike="noStrike" kern="1200" cap="none" spc="0" normalizeH="0" baseline="0" noProof="0" dirty="0">
                <a:ln>
                  <a:noFill/>
                </a:ln>
                <a:solidFill>
                  <a:prstClr val="black"/>
                </a:solidFill>
                <a:effectLst/>
                <a:uLnTx/>
                <a:uFillTx/>
                <a:latin typeface="Calibri" panose="020F0502020204030204"/>
                <a:ea typeface="+mn-ea"/>
                <a:cs typeface="+mn-cs"/>
              </a:rPr>
              <a:t>artículo 287. </a:t>
            </a:r>
            <a:r>
              <a:rPr kumimoji="0" lang="es-ES" sz="2400" i="0" u="none" strike="noStrike" kern="1200" cap="none" spc="0" normalizeH="0" baseline="0" noProof="0" dirty="0">
                <a:ln>
                  <a:noFill/>
                </a:ln>
                <a:solidFill>
                  <a:prstClr val="black"/>
                </a:solidFill>
                <a:effectLst/>
                <a:uLnTx/>
                <a:uFillTx/>
                <a:latin typeface="Calibri" panose="020F0502020204030204"/>
                <a:ea typeface="+mn-ea"/>
                <a:cs typeface="+mn-cs"/>
              </a:rPr>
              <a:t>(Luego veremos, los de mayor trascendencia).</a:t>
            </a:r>
          </a:p>
        </p:txBody>
      </p:sp>
    </p:spTree>
    <p:extLst>
      <p:ext uri="{BB962C8B-B14F-4D97-AF65-F5344CB8AC3E}">
        <p14:creationId xmlns:p14="http://schemas.microsoft.com/office/powerpoint/2010/main" val="2302010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7047AA7-F1A5-2819-3E3D-BE0ADE18776C}"/>
              </a:ext>
            </a:extLst>
          </p:cNvPr>
          <p:cNvSpPr>
            <a:spLocks noGrp="1"/>
          </p:cNvSpPr>
          <p:nvPr>
            <p:ph idx="1"/>
          </p:nvPr>
        </p:nvSpPr>
        <p:spPr>
          <a:xfrm>
            <a:off x="838200" y="404191"/>
            <a:ext cx="10515600" cy="5796101"/>
          </a:xfrm>
        </p:spPr>
        <p:txBody>
          <a:bodyPr>
            <a:normAutofit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000" b="1" i="0" u="none" strike="noStrike" kern="1200" cap="none" spc="0" normalizeH="0" baseline="0" noProof="0" dirty="0">
                <a:ln>
                  <a:noFill/>
                </a:ln>
                <a:solidFill>
                  <a:srgbClr val="FF0000"/>
                </a:solidFill>
                <a:effectLst/>
                <a:uLnTx/>
                <a:uFillTx/>
                <a:latin typeface="Calibri" panose="020F0502020204030204"/>
                <a:ea typeface="+mn-ea"/>
                <a:cs typeface="+mn-cs"/>
              </a:rPr>
              <a:t>No será necesaria autorización judicial </a:t>
            </a:r>
            <a:r>
              <a:rPr kumimoji="0" lang="es-ES" sz="2000" b="1" i="0" u="none" strike="noStrike" kern="1200" cap="none" spc="0" normalizeH="0" baseline="0" noProof="0" dirty="0">
                <a:ln>
                  <a:noFill/>
                </a:ln>
                <a:solidFill>
                  <a:srgbClr val="4472C4"/>
                </a:solidFill>
                <a:effectLst/>
                <a:uLnTx/>
                <a:uFillTx/>
                <a:latin typeface="Calibri" panose="020F0502020204030204"/>
                <a:ea typeface="+mn-ea"/>
                <a:cs typeface="+mn-cs"/>
              </a:rPr>
              <a:t>cuando el guardador solicite una prestación económica a favor de la persona con discapacidad</a:t>
            </a: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 siempre que esta no suponga un cambio significativo en la forma de vida de la persona, </a:t>
            </a:r>
            <a:r>
              <a:rPr kumimoji="0" lang="es-ES" sz="2000" b="1" i="0" u="none" strike="noStrike" kern="1200" cap="none" spc="0" normalizeH="0" baseline="0" noProof="0" dirty="0">
                <a:ln>
                  <a:noFill/>
                </a:ln>
                <a:solidFill>
                  <a:srgbClr val="4472C4"/>
                </a:solidFill>
                <a:effectLst/>
                <a:uLnTx/>
                <a:uFillTx/>
                <a:latin typeface="Calibri" panose="020F0502020204030204"/>
                <a:ea typeface="+mn-ea"/>
                <a:cs typeface="+mn-cs"/>
              </a:rPr>
              <a:t>o realice actos jurídicos sobre bienes de esta que tengan escasa relevancia económica y carezcan de especial significado personal o familiar.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000" b="1" i="0" u="none" strike="noStrike" kern="1200" cap="none" spc="0" normalizeH="0" baseline="0" noProof="0" dirty="0">
                <a:ln>
                  <a:noFill/>
                </a:ln>
                <a:solidFill>
                  <a:srgbClr val="4472C4"/>
                </a:solidFill>
                <a:effectLst/>
                <a:uLnTx/>
                <a:uFillTx/>
                <a:latin typeface="Calibri" panose="020F0502020204030204"/>
                <a:ea typeface="+mn-ea"/>
                <a:cs typeface="+mn-cs"/>
              </a:rPr>
              <a:t>La autoridad judicial podrá acordar el nombramiento de un defensor judicial </a:t>
            </a: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para aquellos asuntos que por su naturaleza lo exijan”.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2000" dirty="0"/>
              <a:t>	</a:t>
            </a:r>
            <a:r>
              <a:rPr kumimoji="0" lang="es-ES" sz="1900" b="1" i="0" u="none" strike="noStrike" kern="1200" cap="none" spc="0" normalizeH="0" baseline="0" noProof="0" dirty="0">
                <a:ln>
                  <a:noFill/>
                </a:ln>
                <a:solidFill>
                  <a:prstClr val="black"/>
                </a:solidFill>
                <a:effectLst/>
                <a:uLnTx/>
                <a:uFillTx/>
                <a:latin typeface="Calibri" panose="020F0502020204030204"/>
                <a:ea typeface="+mn-ea"/>
                <a:cs typeface="+mn-cs"/>
              </a:rPr>
              <a:t>Artículo 265. “</a:t>
            </a:r>
            <a:r>
              <a:rPr kumimoji="0" lang="es-ES" sz="1900" b="0" i="0" u="none" strike="noStrike" kern="1200" cap="none" spc="0" normalizeH="0" baseline="0" noProof="0" dirty="0">
                <a:ln>
                  <a:noFill/>
                </a:ln>
                <a:solidFill>
                  <a:prstClr val="black"/>
                </a:solidFill>
                <a:effectLst/>
                <a:uLnTx/>
                <a:uFillTx/>
                <a:latin typeface="Calibri" panose="020F0502020204030204"/>
                <a:ea typeface="+mn-ea"/>
                <a:cs typeface="+mn-cs"/>
              </a:rPr>
              <a:t>A través de un expediente de jurisdicción voluntaria, </a:t>
            </a:r>
            <a:r>
              <a:rPr kumimoji="0" lang="es-ES" sz="1900" b="1" i="0" u="none" strike="noStrike" kern="1200" cap="none" spc="0" normalizeH="0" baseline="0" noProof="0" dirty="0">
                <a:ln>
                  <a:noFill/>
                </a:ln>
                <a:solidFill>
                  <a:srgbClr val="4472C4"/>
                </a:solidFill>
                <a:effectLst/>
                <a:uLnTx/>
                <a:uFillTx/>
                <a:latin typeface="Calibri" panose="020F0502020204030204"/>
                <a:ea typeface="+mn-ea"/>
                <a:cs typeface="+mn-cs"/>
              </a:rPr>
              <a:t>la autoridad judicial podrá requerir al guardador en cualquier momento, de oficio, a solicitud del Ministerio Fiscal o a instancia de cualquier interesado, para que informe de su actuación, y establecer las salvaguardias que estime necesarias</a:t>
            </a:r>
            <a:r>
              <a:rPr kumimoji="0" lang="es-ES" sz="1900" b="0" i="0" u="none" strike="noStrike" kern="1200" cap="none" spc="0" normalizeH="0" baseline="0" noProof="0" dirty="0">
                <a:ln>
                  <a:noFill/>
                </a:ln>
                <a:solidFill>
                  <a:srgbClr val="4472C4"/>
                </a:solidFill>
                <a:effectLst/>
                <a:uLnTx/>
                <a:uFillTx/>
                <a:latin typeface="Calibri" panose="020F0502020204030204"/>
                <a:ea typeface="+mn-ea"/>
                <a:cs typeface="+mn-cs"/>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900" b="0" i="0" u="none" strike="noStrike" kern="1200" cap="none" spc="0" normalizeH="0" baseline="0" noProof="0" dirty="0">
                <a:ln>
                  <a:noFill/>
                </a:ln>
                <a:solidFill>
                  <a:prstClr val="black"/>
                </a:solidFill>
                <a:effectLst/>
                <a:uLnTx/>
                <a:uFillTx/>
                <a:latin typeface="Calibri" panose="020F0502020204030204"/>
                <a:ea typeface="+mn-ea"/>
                <a:cs typeface="+mn-cs"/>
              </a:rPr>
              <a:t>	Asimismo, </a:t>
            </a:r>
            <a:r>
              <a:rPr kumimoji="0" lang="es-ES" sz="1900" b="1" i="0" u="none" strike="noStrike" kern="1200" cap="none" spc="0" normalizeH="0" baseline="0" noProof="0" dirty="0">
                <a:ln>
                  <a:noFill/>
                </a:ln>
                <a:solidFill>
                  <a:prstClr val="black"/>
                </a:solidFill>
                <a:effectLst/>
                <a:uLnTx/>
                <a:uFillTx/>
                <a:latin typeface="Calibri" panose="020F0502020204030204"/>
                <a:ea typeface="+mn-ea"/>
                <a:cs typeface="+mn-cs"/>
              </a:rPr>
              <a:t>podrá exigir </a:t>
            </a:r>
            <a:r>
              <a:rPr kumimoji="0" lang="es-ES" sz="1900" b="0" i="0" u="none" strike="noStrike" kern="1200" cap="none" spc="0" normalizeH="0" baseline="0" noProof="0" dirty="0">
                <a:ln>
                  <a:noFill/>
                </a:ln>
                <a:solidFill>
                  <a:prstClr val="black"/>
                </a:solidFill>
                <a:effectLst/>
                <a:uLnTx/>
                <a:uFillTx/>
                <a:latin typeface="Calibri" panose="020F0502020204030204"/>
                <a:ea typeface="+mn-ea"/>
                <a:cs typeface="+mn-cs"/>
              </a:rPr>
              <a:t>que el guardador </a:t>
            </a:r>
            <a:r>
              <a:rPr kumimoji="0" lang="es-ES" sz="1900" b="1" i="0" u="none" strike="noStrike" kern="1200" cap="none" spc="0" normalizeH="0" baseline="0" noProof="0" dirty="0">
                <a:ln>
                  <a:noFill/>
                </a:ln>
                <a:solidFill>
                  <a:prstClr val="black"/>
                </a:solidFill>
                <a:effectLst/>
                <a:uLnTx/>
                <a:uFillTx/>
                <a:latin typeface="Calibri" panose="020F0502020204030204"/>
                <a:ea typeface="+mn-ea"/>
                <a:cs typeface="+mn-cs"/>
              </a:rPr>
              <a:t>rinda cuentas de su actuación </a:t>
            </a:r>
            <a:r>
              <a:rPr kumimoji="0" lang="es-ES" sz="1900" b="0" i="0" u="none" strike="noStrike" kern="1200" cap="none" spc="0" normalizeH="0" baseline="0" noProof="0" dirty="0">
                <a:ln>
                  <a:noFill/>
                </a:ln>
                <a:solidFill>
                  <a:prstClr val="black"/>
                </a:solidFill>
                <a:effectLst/>
                <a:uLnTx/>
                <a:uFillTx/>
                <a:latin typeface="Calibri" panose="020F0502020204030204"/>
                <a:ea typeface="+mn-ea"/>
                <a:cs typeface="+mn-cs"/>
              </a:rPr>
              <a:t>en cualquier momento”.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900" b="1" i="0" u="none" strike="noStrike" kern="1200" cap="none" spc="0" normalizeH="0" baseline="0" noProof="0" dirty="0">
                <a:ln>
                  <a:noFill/>
                </a:ln>
                <a:solidFill>
                  <a:prstClr val="black"/>
                </a:solidFill>
                <a:effectLst/>
                <a:uLnTx/>
                <a:uFillTx/>
                <a:latin typeface="Calibri" panose="020F0502020204030204"/>
                <a:ea typeface="+mn-ea"/>
                <a:cs typeface="+mn-cs"/>
              </a:rPr>
              <a:t>Artículo 266. “</a:t>
            </a:r>
            <a:r>
              <a:rPr kumimoji="0" lang="es-ES" sz="1900" b="0" i="0" u="none" strike="noStrike" kern="1200" cap="none" spc="0" normalizeH="0" baseline="0" noProof="0" dirty="0">
                <a:ln>
                  <a:noFill/>
                </a:ln>
                <a:solidFill>
                  <a:prstClr val="black"/>
                </a:solidFill>
                <a:effectLst/>
                <a:uLnTx/>
                <a:uFillTx/>
                <a:latin typeface="Calibri" panose="020F0502020204030204"/>
                <a:ea typeface="+mn-ea"/>
                <a:cs typeface="+mn-cs"/>
              </a:rPr>
              <a:t>El guardador tiene </a:t>
            </a:r>
            <a:r>
              <a:rPr kumimoji="0" lang="es-ES" sz="1900" b="1" i="0" u="none" strike="noStrike" kern="1200" cap="none" spc="0" normalizeH="0" baseline="0" noProof="0" dirty="0">
                <a:ln>
                  <a:noFill/>
                </a:ln>
                <a:solidFill>
                  <a:srgbClr val="4472C4"/>
                </a:solidFill>
                <a:effectLst/>
                <a:uLnTx/>
                <a:uFillTx/>
                <a:latin typeface="Calibri" panose="020F0502020204030204"/>
                <a:ea typeface="+mn-ea"/>
                <a:cs typeface="+mn-cs"/>
              </a:rPr>
              <a:t>derecho al reembolso de los gastos justificados y a la indemnización por los daños derivados de la guarda</a:t>
            </a:r>
            <a:r>
              <a:rPr kumimoji="0" lang="es-ES" sz="1900" b="0" i="0" u="none" strike="noStrike" kern="1200" cap="none" spc="0" normalizeH="0" baseline="0" noProof="0" dirty="0">
                <a:ln>
                  <a:noFill/>
                </a:ln>
                <a:solidFill>
                  <a:prstClr val="black"/>
                </a:solidFill>
                <a:effectLst/>
                <a:uLnTx/>
                <a:uFillTx/>
                <a:latin typeface="Calibri" panose="020F0502020204030204"/>
                <a:ea typeface="+mn-ea"/>
                <a:cs typeface="+mn-cs"/>
              </a:rPr>
              <a:t>, a cargo de los bienes de la persona a la que presta apoyo”.</a:t>
            </a:r>
          </a:p>
          <a:p>
            <a:pPr marL="0" indent="0">
              <a:buNone/>
            </a:pPr>
            <a:r>
              <a:rPr lang="es-ES" sz="2000" dirty="0"/>
              <a:t>	La guarda de hecho, como un mecanismo natural de apoyos, tener presente servicios sociales, sanitarios, entidades bancarias. Pendiente de regular la manera de acreditarlo, en la CAM, existe registro de guardadores de hecho para, por ejemplo, solicitar dependencia o valoración de la discapacidad de la </a:t>
            </a:r>
            <a:r>
              <a:rPr lang="es-ES" sz="2000" dirty="0" err="1"/>
              <a:t>pcd</a:t>
            </a:r>
            <a:r>
              <a:rPr lang="es-ES" sz="2000" dirty="0"/>
              <a:t>. Asimismo, existe la opción notarial de acreditar la situación de guarda mediante acta notarial, declaración jurada, se va a implementar formularios en sede bancaria para poder actuar los guardadores de hecho.</a:t>
            </a:r>
          </a:p>
        </p:txBody>
      </p:sp>
    </p:spTree>
    <p:extLst>
      <p:ext uri="{BB962C8B-B14F-4D97-AF65-F5344CB8AC3E}">
        <p14:creationId xmlns:p14="http://schemas.microsoft.com/office/powerpoint/2010/main" val="414837859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17596</TotalTime>
  <Words>6465</Words>
  <Application>Microsoft Office PowerPoint</Application>
  <PresentationFormat>Panorámica</PresentationFormat>
  <Paragraphs>191</Paragraphs>
  <Slides>29</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29</vt:i4>
      </vt:variant>
    </vt:vector>
  </HeadingPairs>
  <TitlesOfParts>
    <vt:vector size="34" baseType="lpstr">
      <vt:lpstr>Arial</vt:lpstr>
      <vt:lpstr>Calibri</vt:lpstr>
      <vt:lpstr>Calibri Light</vt:lpstr>
      <vt:lpstr>verdana</vt:lpstr>
      <vt:lpstr>Tema de Office</vt:lpstr>
      <vt:lpstr>Ley 8/2021, de 2 de junio, por la que se reforma la legislación civil y procesal para el apoyo a las personas con discapacidad en el ejercicio de su capacidad jurídica.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proceso sucesorio</dc:title>
  <dc:creator>manuel rueda</dc:creator>
  <cp:lastModifiedBy>JOSE LUIS CASTRO-GIRONA</cp:lastModifiedBy>
  <cp:revision>58</cp:revision>
  <dcterms:created xsi:type="dcterms:W3CDTF">2022-02-16T17:42:29Z</dcterms:created>
  <dcterms:modified xsi:type="dcterms:W3CDTF">2024-01-16T16:56:02Z</dcterms:modified>
</cp:coreProperties>
</file>