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6" r:id="rId9"/>
    <p:sldId id="267" r:id="rId10"/>
    <p:sldId id="268" r:id="rId11"/>
    <p:sldId id="269" r:id="rId12"/>
    <p:sldId id="270" r:id="rId13"/>
    <p:sldId id="273" r:id="rId14"/>
    <p:sldId id="272" r:id="rId15"/>
    <p:sldId id="277" r:id="rId16"/>
    <p:sldId id="274" r:id="rId17"/>
    <p:sldId id="275" r:id="rId18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3" roundtripDataSignature="AMtx7mjk/HnxeF3W8j7EhMlDvAJdL5A8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2"/>
    <p:restoredTop sz="94707"/>
  </p:normalViewPr>
  <p:slideViewPr>
    <p:cSldViewPr snapToGrid="0">
      <p:cViewPr varScale="1">
        <p:scale>
          <a:sx n="93" d="100"/>
          <a:sy n="93" d="100"/>
        </p:scale>
        <p:origin x="-56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43" Type="http://customschemas.google.com/relationships/presentationmetadata" Target="metadata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99840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" name="Google Shape;10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" name="Google Shape;17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Sustituir [DESTINO], [NOMBRE DEL COLEGIO], [FECHA IDA], [FECHA VUELTA] y [AEROLÍNEA]. Cambiar también la foto de la derecha por una del destino o del grupo.</a:t>
            </a:r>
            <a:endParaRPr/>
          </a:p>
        </p:txBody>
      </p:sp>
      <p:sp>
        <p:nvSpPr>
          <p:cNvPr id="18" name="Google Shape;18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" name="Google Shape;32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" name="Google Shape;54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Ajustar las horas de clase y el tipo de alojamiento (residencia o familia) según el programa contratado.</a:t>
            </a:r>
            <a:endParaRPr/>
          </a:p>
        </p:txBody>
      </p:sp>
      <p:sp>
        <p:nvSpPr>
          <p:cNvPr id="55" name="Google Shape;55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" name="Google Shape;84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Sustituir la imagen de fondo por una foto del destino del grupo.</a:t>
            </a:r>
            <a:endParaRPr/>
          </a:p>
        </p:txBody>
      </p:sp>
      <p:sp>
        <p:nvSpPr>
          <p:cNvPr id="85" name="Google Shape;85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Sustituir la imagen de fondo por una foto del destino del grupo.</a:t>
            </a:r>
            <a:endParaRPr/>
          </a:p>
        </p:txBody>
      </p:sp>
      <p:sp>
        <p:nvSpPr>
          <p:cNvPr id="116" name="Google Shape;116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8b9ca3fbe4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8b9ca3fbe4_0_4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3" name="Google Shape;193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1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4" name="Google Shape;234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código QR procede de la presentación original: comprobar que el enlace del vídeo tutorial sigue siendo válido.</a:t>
            </a:r>
            <a:endParaRPr/>
          </a:p>
        </p:txBody>
      </p:sp>
      <p:sp>
        <p:nvSpPr>
          <p:cNvPr id="235" name="Google Shape;235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9" name="Google Shape;249;p1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aab848ac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faab848acc_0_0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6" name="Google Shape;276;p1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>
          <a:extLst>
            <a:ext uri="{FF2B5EF4-FFF2-40B4-BE49-F238E27FC236}">
              <a16:creationId xmlns:a16="http://schemas.microsoft.com/office/drawing/2014/main" xmlns="" id="{C6DF0772-5E51-7C2C-6A6B-E22619E02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6:notes">
            <a:extLst>
              <a:ext uri="{FF2B5EF4-FFF2-40B4-BE49-F238E27FC236}">
                <a16:creationId xmlns:a16="http://schemas.microsoft.com/office/drawing/2014/main" xmlns="" id="{7F79D0EA-FF63-0326-FE32-1911B31980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6" name="Google Shape;276;p16:notes">
            <a:extLst>
              <a:ext uri="{FF2B5EF4-FFF2-40B4-BE49-F238E27FC236}">
                <a16:creationId xmlns:a16="http://schemas.microsoft.com/office/drawing/2014/main" xmlns="" id="{6D139193-781B-52ED-1DB7-EAE0328F5A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6:notes">
            <a:extLst>
              <a:ext uri="{FF2B5EF4-FFF2-40B4-BE49-F238E27FC236}">
                <a16:creationId xmlns:a16="http://schemas.microsoft.com/office/drawing/2014/main" xmlns="" id="{24AF8B27-F90F-EBAE-A73A-63BB87A2F52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6502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a71a45fa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3" name="Google Shape;303;g3fa71a45fa1_0_3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g3fa71a45fa1_0_3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4" name="Google Shape;344;p1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5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22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20" Type="http://schemas.openxmlformats.org/officeDocument/2006/relationships/image" Target="../media/image43.png"/><Relationship Id="rId21" Type="http://schemas.openxmlformats.org/officeDocument/2006/relationships/image" Target="../media/image44.png"/><Relationship Id="rId22" Type="http://schemas.openxmlformats.org/officeDocument/2006/relationships/image" Target="../media/image45.png"/><Relationship Id="rId23" Type="http://schemas.openxmlformats.org/officeDocument/2006/relationships/image" Target="../media/image46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2" Type="http://schemas.openxmlformats.org/officeDocument/2006/relationships/image" Target="../media/image35.png"/><Relationship Id="rId13" Type="http://schemas.openxmlformats.org/officeDocument/2006/relationships/image" Target="../media/image36.png"/><Relationship Id="rId14" Type="http://schemas.openxmlformats.org/officeDocument/2006/relationships/image" Target="../media/image37.png"/><Relationship Id="rId15" Type="http://schemas.openxmlformats.org/officeDocument/2006/relationships/image" Target="../media/image38.png"/><Relationship Id="rId16" Type="http://schemas.openxmlformats.org/officeDocument/2006/relationships/image" Target="../media/image39.png"/><Relationship Id="rId17" Type="http://schemas.openxmlformats.org/officeDocument/2006/relationships/image" Target="../media/image40.png"/><Relationship Id="rId18" Type="http://schemas.openxmlformats.org/officeDocument/2006/relationships/image" Target="../media/image41.png"/><Relationship Id="rId19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" descr="assets_set_logo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5648" y="1371600"/>
            <a:ext cx="320040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"/>
          <p:cNvSpPr/>
          <p:nvPr/>
        </p:nvSpPr>
        <p:spPr>
          <a:xfrm>
            <a:off x="0" y="489204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www.seteducation.es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2" descr="assets_set_logo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928" y="502920"/>
            <a:ext cx="1051560" cy="105156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/>
          <p:nvPr/>
        </p:nvSpPr>
        <p:spPr>
          <a:xfrm>
            <a:off x="566928" y="1920240"/>
            <a:ext cx="55778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2200"/>
              <a:buFont typeface="Arial"/>
              <a:buNone/>
            </a:pPr>
            <a:r>
              <a:rPr lang="en-US" sz="2200" b="1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548640" y="2331720"/>
            <a:ext cx="576072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5800"/>
              <a:buFont typeface="Arial"/>
              <a:buNone/>
            </a:pPr>
            <a:r>
              <a:rPr lang="en-US" sz="5800" b="1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Canterbury</a:t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684612" y="3262175"/>
            <a:ext cx="5669280" cy="181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2000"/>
              <a:buFont typeface="Arial"/>
              <a:buNone/>
            </a:pPr>
            <a:r>
              <a:rPr lang="en-US" sz="2000" b="1" dirty="0" err="1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Programa</a:t>
            </a:r>
            <a:r>
              <a:rPr lang="en-US" sz="2000" b="1" dirty="0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2000" b="1" dirty="0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 familia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2000"/>
              <a:buFont typeface="Arial"/>
              <a:buNone/>
            </a:pPr>
            <a:endParaRPr lang="en-US" sz="2000" b="1" dirty="0">
              <a:solidFill>
                <a:srgbClr val="1596C4"/>
              </a:solidFill>
              <a:ea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2000"/>
              <a:buFont typeface="Arial"/>
              <a:buNone/>
            </a:pPr>
            <a:endParaRPr lang="en-US" sz="2000" b="1" dirty="0">
              <a:solidFill>
                <a:srgbClr val="1596C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1596C4"/>
                </a:solidFill>
                <a:latin typeface="Calibri"/>
                <a:ea typeface="Calibri"/>
                <a:cs typeface="Calibri"/>
                <a:sym typeface="Calibri"/>
              </a:rPr>
              <a:t>IES AGORA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1596C4"/>
                </a:solidFill>
                <a:latin typeface="Calibri"/>
                <a:ea typeface="Calibri"/>
                <a:cs typeface="Calibri"/>
                <a:sym typeface="Calibri"/>
              </a:rPr>
              <a:t>7 al 13 de </a:t>
            </a:r>
            <a:r>
              <a:rPr lang="en-US" sz="2000" b="1" dirty="0" err="1">
                <a:solidFill>
                  <a:srgbClr val="1596C4"/>
                </a:solidFill>
                <a:latin typeface="Calibri"/>
                <a:ea typeface="Calibri"/>
                <a:cs typeface="Calibri"/>
                <a:sym typeface="Calibri"/>
              </a:rPr>
              <a:t>marzo</a:t>
            </a:r>
            <a:r>
              <a:rPr lang="en-US" sz="2000" b="1" dirty="0">
                <a:solidFill>
                  <a:srgbClr val="1596C4"/>
                </a:solidFill>
                <a:latin typeface="Calibri"/>
                <a:ea typeface="Calibri"/>
                <a:cs typeface="Calibri"/>
                <a:sym typeface="Calibri"/>
              </a:rPr>
              <a:t> 2027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1596C4"/>
                </a:solidFill>
                <a:latin typeface="Calibri"/>
                <a:ea typeface="Calibri"/>
                <a:cs typeface="Calibri"/>
                <a:sym typeface="Calibri"/>
              </a:rPr>
              <a:t>6 </a:t>
            </a:r>
            <a:r>
              <a:rPr lang="en-US" sz="2000" b="1" dirty="0" err="1">
                <a:solidFill>
                  <a:srgbClr val="1596C4"/>
                </a:solidFill>
                <a:latin typeface="Calibri"/>
                <a:ea typeface="Calibri"/>
                <a:cs typeface="Calibri"/>
                <a:sym typeface="Calibri"/>
              </a:rPr>
              <a:t>noches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566928" y="4005072"/>
            <a:ext cx="55778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400"/>
              <a:buFont typeface="Arial"/>
              <a:buNone/>
            </a:pP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525780" y="5273856"/>
            <a:ext cx="5394960" cy="566928"/>
          </a:xfrm>
          <a:prstGeom prst="roundRect">
            <a:avLst>
              <a:gd name="adj" fmla="val 22581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777240" y="5286528"/>
            <a:ext cx="512064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2800"/>
              <a:buFont typeface="Arial"/>
              <a:buNone/>
            </a:pPr>
            <a:r>
              <a:rPr lang="en-US" sz="2800" b="1" dirty="0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Ready, SET, Go! 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566928" y="6382512"/>
            <a:ext cx="5669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50"/>
              <a:buFont typeface="Arial"/>
              <a:buNone/>
            </a:pPr>
            <a:r>
              <a:rPr lang="en-US" sz="8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set · student educational travel   ·   T. 931 600 012   ·   hello@seteducation.es   ·   www.seteducation.es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5897880" y="-573840"/>
            <a:ext cx="8280000" cy="82800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6289884" y="-213840"/>
            <a:ext cx="7560000" cy="75600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3" descr="assets_set_watermark_alpha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2520" y="-960120"/>
            <a:ext cx="4480560" cy="448056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"/>
          <p:cNvSpPr/>
          <p:nvPr/>
        </p:nvSpPr>
        <p:spPr>
          <a:xfrm>
            <a:off x="566928" y="411480"/>
            <a:ext cx="96926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400"/>
              <a:buFont typeface="Arial"/>
              <a:buNone/>
            </a:pPr>
            <a:r>
              <a:rPr lang="en-US" sz="3400" b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¿Quiénes somos?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566928" y="6382512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50"/>
              <a:buFont typeface="Arial"/>
              <a:buNone/>
            </a:pPr>
            <a:r>
              <a:rPr lang="en-US" sz="8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set · student educational travel   ·   T. 931 600 012   ·   hello@seteducation.es   ·   www.seteducation.es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8595360" y="6382512"/>
            <a:ext cx="30175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00"/>
              <a:buFont typeface="Arial"/>
              <a:buNone/>
            </a:pPr>
            <a:r>
              <a:rPr lang="en-US" sz="1100" b="1">
                <a:solidFill>
                  <a:srgbClr val="AEE3F5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566928" y="1463040"/>
            <a:ext cx="3429000" cy="1481328"/>
          </a:xfrm>
          <a:prstGeom prst="roundRect">
            <a:avLst>
              <a:gd name="adj" fmla="val 9877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822960" y="1572768"/>
            <a:ext cx="2926080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2800"/>
              <a:buFont typeface="Arial"/>
              <a:buNone/>
            </a:pPr>
            <a:r>
              <a:rPr lang="en-US" sz="2800" b="1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Más de 40 años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3"/>
          <p:cNvSpPr/>
          <p:nvPr/>
        </p:nvSpPr>
        <p:spPr>
          <a:xfrm>
            <a:off x="822960" y="2267712"/>
            <a:ext cx="2971800" cy="60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llevando alumnos al extranjero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3"/>
          <p:cNvSpPr/>
          <p:nvPr/>
        </p:nvSpPr>
        <p:spPr>
          <a:xfrm>
            <a:off x="4251960" y="1463040"/>
            <a:ext cx="3429000" cy="1481328"/>
          </a:xfrm>
          <a:prstGeom prst="roundRect">
            <a:avLst>
              <a:gd name="adj" fmla="val 9877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4507992" y="1572768"/>
            <a:ext cx="2926080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4000"/>
              <a:buFont typeface="Arial"/>
              <a:buNone/>
            </a:pPr>
            <a:r>
              <a:rPr lang="en-US" sz="4000" b="1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Más de 250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3"/>
          <p:cNvSpPr/>
          <p:nvPr/>
        </p:nvSpPr>
        <p:spPr>
          <a:xfrm>
            <a:off x="4507992" y="2267712"/>
            <a:ext cx="2971800" cy="60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colegios e instituciones colaboran con Set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7936992" y="1463040"/>
            <a:ext cx="3429000" cy="1481328"/>
          </a:xfrm>
          <a:prstGeom prst="roundRect">
            <a:avLst>
              <a:gd name="adj" fmla="val 9877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3"/>
          <p:cNvSpPr/>
          <p:nvPr/>
        </p:nvSpPr>
        <p:spPr>
          <a:xfrm>
            <a:off x="8193024" y="1572768"/>
            <a:ext cx="2926080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4000"/>
              <a:buFont typeface="Arial"/>
              <a:buNone/>
            </a:pPr>
            <a:r>
              <a:rPr lang="en-US" sz="4000" b="1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24 h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"/>
          <p:cNvSpPr/>
          <p:nvPr/>
        </p:nvSpPr>
        <p:spPr>
          <a:xfrm>
            <a:off x="8193024" y="2267712"/>
            <a:ext cx="2971800" cy="60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atención a estudiantes y padres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658368" y="3246120"/>
            <a:ext cx="6766560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Set es una agencia especializada en la formación en el extranjero  que pone a tu servicio la experiencia de 40 años organizando viajes escolares, programas de estudios internacionales e inmersiones lingüísticas para colegios y estudiantes.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Trato muy personalizado y 24 horas de atención a estudiantes y padres durante y después del viaje.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Más de 250 colegios confían en nosotros para realizar sus viajes y proyectos internacionales.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7772400" y="3246120"/>
            <a:ext cx="3840480" cy="1600200"/>
          </a:xfrm>
          <a:prstGeom prst="roundRect">
            <a:avLst>
              <a:gd name="adj" fmla="val 9143"/>
            </a:avLst>
          </a:prstGeom>
          <a:solidFill>
            <a:srgbClr val="4CC8ED"/>
          </a:solidFill>
          <a:ln w="12700" cap="flat" cmpd="sng">
            <a:solidFill>
              <a:srgbClr val="4CC8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7973568" y="3246120"/>
            <a:ext cx="347472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“We know what’s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important for you”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3" descr="assets_set_logo.png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8832" y="5074920"/>
            <a:ext cx="658368" cy="658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"/>
          <p:cNvSpPr/>
          <p:nvPr/>
        </p:nvSpPr>
        <p:spPr>
          <a:xfrm>
            <a:off x="566928" y="411480"/>
            <a:ext cx="64008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100"/>
              <a:buFont typeface="Arial"/>
              <a:buNone/>
            </a:pPr>
            <a:r>
              <a:rPr lang="en-US" sz="3100" b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¿Qué incluye el programa?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331275" y="1417325"/>
            <a:ext cx="6126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619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700"/>
              <a:buFont typeface="Arial"/>
              <a:buChar char="•"/>
            </a:pP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Curso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inglés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general, 3h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diarias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de lunes a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viernes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6195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111111"/>
              </a:buClr>
              <a:buSzPts val="1700"/>
              <a:buFont typeface="Arial"/>
              <a:buChar char="•"/>
            </a:pPr>
            <a:r>
              <a:rPr lang="en-US" sz="1700" dirty="0" err="1">
                <a:solidFill>
                  <a:srgbClr val="111111"/>
                </a:solidFill>
              </a:rPr>
              <a:t>Alojamiento</a:t>
            </a:r>
            <a:r>
              <a:rPr lang="en-US" sz="1700" dirty="0">
                <a:solidFill>
                  <a:srgbClr val="111111"/>
                </a:solidFill>
              </a:rPr>
              <a:t> </a:t>
            </a:r>
            <a:r>
              <a:rPr lang="en-US" sz="1700" dirty="0" err="1">
                <a:solidFill>
                  <a:srgbClr val="111111"/>
                </a:solidFill>
              </a:rPr>
              <a:t>en</a:t>
            </a:r>
            <a:r>
              <a:rPr lang="en-US" sz="1700" dirty="0">
                <a:solidFill>
                  <a:srgbClr val="111111"/>
                </a:solidFill>
              </a:rPr>
              <a:t> homestay </a:t>
            </a:r>
            <a:r>
              <a:rPr lang="en-US" sz="1700" dirty="0" err="1">
                <a:solidFill>
                  <a:srgbClr val="111111"/>
                </a:solidFill>
              </a:rPr>
              <a:t>en</a:t>
            </a:r>
            <a:r>
              <a:rPr lang="en-US" sz="1700" dirty="0">
                <a:solidFill>
                  <a:srgbClr val="111111"/>
                </a:solidFill>
              </a:rPr>
              <a:t> </a:t>
            </a:r>
            <a:r>
              <a:rPr lang="en-US" sz="1700" dirty="0" err="1">
                <a:solidFill>
                  <a:srgbClr val="111111"/>
                </a:solidFill>
              </a:rPr>
              <a:t>habitación</a:t>
            </a:r>
            <a:r>
              <a:rPr lang="en-US" sz="1700" dirty="0">
                <a:solidFill>
                  <a:srgbClr val="111111"/>
                </a:solidFill>
              </a:rPr>
              <a:t> </a:t>
            </a:r>
            <a:r>
              <a:rPr lang="en-US" sz="1700" dirty="0" err="1">
                <a:solidFill>
                  <a:srgbClr val="111111"/>
                </a:solidFill>
              </a:rPr>
              <a:t>compartida</a:t>
            </a:r>
            <a:r>
              <a:rPr lang="en-US" sz="1700" dirty="0">
                <a:solidFill>
                  <a:srgbClr val="111111"/>
                </a:solidFill>
              </a:rPr>
              <a:t> (2,3, 4 </a:t>
            </a:r>
            <a:r>
              <a:rPr lang="en-US" sz="1700" dirty="0" err="1">
                <a:solidFill>
                  <a:srgbClr val="111111"/>
                </a:solidFill>
              </a:rPr>
              <a:t>estudiantes</a:t>
            </a:r>
            <a:r>
              <a:rPr lang="en-US" sz="1700" dirty="0">
                <a:solidFill>
                  <a:srgbClr val="111111"/>
                </a:solidFill>
              </a:rPr>
              <a:t>/</a:t>
            </a:r>
            <a:r>
              <a:rPr lang="en-US" sz="1700" dirty="0" err="1">
                <a:solidFill>
                  <a:srgbClr val="111111"/>
                </a:solidFill>
              </a:rPr>
              <a:t>vivienda</a:t>
            </a:r>
            <a:r>
              <a:rPr lang="en-US" sz="1700" dirty="0">
                <a:solidFill>
                  <a:srgbClr val="111111"/>
                </a:solidFill>
              </a:rPr>
              <a:t>).</a:t>
            </a:r>
            <a:endParaRPr sz="1700" dirty="0">
              <a:solidFill>
                <a:srgbClr val="111111"/>
              </a:solidFill>
            </a:endParaRPr>
          </a:p>
          <a:p>
            <a:pPr marL="342900" marR="0" lvl="0" indent="-36195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111111"/>
              </a:buClr>
              <a:buSzPts val="1700"/>
              <a:buFont typeface="Arial"/>
              <a:buChar char="•"/>
            </a:pP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Vuelos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desplazamientos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desde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aeropuerto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hasta el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alojamiento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ida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vuelta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6195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111111"/>
              </a:buClr>
              <a:buSzPts val="1700"/>
              <a:buFont typeface="Arial"/>
              <a:buChar char="•"/>
            </a:pP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Asistencia de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profesorado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durante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toda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duración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programa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6195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111111"/>
              </a:buClr>
              <a:buSzPts val="1700"/>
              <a:buFont typeface="Arial"/>
              <a:buChar char="•"/>
            </a:pP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Pensión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completa: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desayuno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, packed lunch* y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cena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6195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111111"/>
              </a:buClr>
              <a:buSzPts val="1700"/>
              <a:buFont typeface="Arial"/>
              <a:buChar char="•"/>
            </a:pP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Todas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actividades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y visitas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programadas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6195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111111"/>
              </a:buClr>
              <a:buSzPts val="1700"/>
              <a:buFont typeface="Arial"/>
              <a:buChar char="•"/>
            </a:pP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Seguro de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viaje</a:t>
            </a:r>
            <a:r>
              <a:rPr lang="en-US" sz="17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700" dirty="0" err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multiasistencial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4"/>
          <p:cNvSpPr/>
          <p:nvPr/>
        </p:nvSpPr>
        <p:spPr>
          <a:xfrm>
            <a:off x="386478" y="5669295"/>
            <a:ext cx="6309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50"/>
              <a:buFont typeface="Arial"/>
              <a:buNone/>
            </a:pPr>
            <a:r>
              <a:rPr lang="en-US" sz="1250" i="1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* La comida en los programas en familia será un packed lunch, salvo indicación contraria del presentador.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4" descr="assets_set_logo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8832" y="5852160"/>
            <a:ext cx="658368" cy="65836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4"/>
          <p:cNvSpPr/>
          <p:nvPr/>
        </p:nvSpPr>
        <p:spPr>
          <a:xfrm>
            <a:off x="566928" y="6382512"/>
            <a:ext cx="6400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50"/>
              <a:buFont typeface="Arial"/>
              <a:buNone/>
            </a:pPr>
            <a:r>
              <a:rPr lang="en-US" sz="8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set · student educational travel   ·   T. 931 600 012   ·   hello@seteducation.es   ·   www.seteducation.es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6572951" y="411476"/>
            <a:ext cx="6882000" cy="66252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"/>
          <p:cNvSpPr/>
          <p:nvPr/>
        </p:nvSpPr>
        <p:spPr>
          <a:xfrm>
            <a:off x="566928" y="411480"/>
            <a:ext cx="96926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400"/>
              <a:buFont typeface="Arial"/>
              <a:buNone/>
            </a:pPr>
            <a:r>
              <a:rPr lang="en-US" sz="3400" b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Nuestro itinerario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566928" y="6382512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50"/>
              <a:buFont typeface="Arial"/>
              <a:buNone/>
            </a:pPr>
            <a:r>
              <a:rPr lang="en-US" sz="8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set · student educational travel   ·   T. 931 600 012   ·   hello@seteducation.es   ·   www.seteducation.es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5"/>
          <p:cNvSpPr/>
          <p:nvPr/>
        </p:nvSpPr>
        <p:spPr>
          <a:xfrm>
            <a:off x="8595360" y="6382512"/>
            <a:ext cx="30175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00"/>
              <a:buFont typeface="Arial"/>
              <a:buNone/>
            </a:pPr>
            <a:r>
              <a:rPr lang="en-US" sz="1100" b="1">
                <a:solidFill>
                  <a:srgbClr val="AEE3F5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" name="Google Shape;71;p5" descr="photos/mapa_europa.jp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2016" y="274601"/>
            <a:ext cx="6729984" cy="619935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5"/>
          <p:cNvSpPr/>
          <p:nvPr/>
        </p:nvSpPr>
        <p:spPr>
          <a:xfrm>
            <a:off x="506839" y="1481328"/>
            <a:ext cx="5669280" cy="777240"/>
          </a:xfrm>
          <a:prstGeom prst="roundRect">
            <a:avLst>
              <a:gd name="adj" fmla="val 16471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841248" y="1463040"/>
            <a:ext cx="521208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1700"/>
              <a:buFont typeface="Arial"/>
              <a:buNone/>
            </a:pPr>
            <a:r>
              <a:rPr lang="en-US" sz="1700" b="1" dirty="0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MADRID</a:t>
            </a:r>
            <a:endParaRPr lang="en-US"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"/>
          <p:cNvSpPr/>
          <p:nvPr/>
        </p:nvSpPr>
        <p:spPr>
          <a:xfrm>
            <a:off x="3127248" y="2331720"/>
            <a:ext cx="548640" cy="56692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CC8ED"/>
          </a:solidFill>
          <a:ln w="12700" cap="flat" cmpd="sng">
            <a:solidFill>
              <a:srgbClr val="4CC8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5"/>
          <p:cNvSpPr/>
          <p:nvPr/>
        </p:nvSpPr>
        <p:spPr>
          <a:xfrm>
            <a:off x="566928" y="2990088"/>
            <a:ext cx="5669280" cy="777240"/>
          </a:xfrm>
          <a:prstGeom prst="roundRect">
            <a:avLst>
              <a:gd name="adj" fmla="val 16471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"/>
          <p:cNvSpPr/>
          <p:nvPr/>
        </p:nvSpPr>
        <p:spPr>
          <a:xfrm>
            <a:off x="841248" y="2990088"/>
            <a:ext cx="521208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1700"/>
              <a:buFont typeface="Arial"/>
              <a:buNone/>
            </a:pPr>
            <a:r>
              <a:rPr lang="en-US" sz="1700" b="1" dirty="0">
                <a:solidFill>
                  <a:srgbClr val="1596C4"/>
                </a:solidFill>
                <a:ea typeface="Calibri"/>
              </a:rPr>
              <a:t>                                  LONDRES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5"/>
          <p:cNvSpPr/>
          <p:nvPr/>
        </p:nvSpPr>
        <p:spPr>
          <a:xfrm>
            <a:off x="566928" y="4114800"/>
            <a:ext cx="56692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1500"/>
              <a:buFont typeface="Arial"/>
              <a:buNone/>
            </a:pP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"/>
          <p:cNvSpPr/>
          <p:nvPr/>
        </p:nvSpPr>
        <p:spPr>
          <a:xfrm>
            <a:off x="566928" y="4498848"/>
            <a:ext cx="5669280" cy="1051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Arial"/>
              <a:buNone/>
            </a:pPr>
            <a:r>
              <a:rPr lang="en-US" sz="14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Ida:  </a:t>
            </a:r>
            <a:r>
              <a:rPr lang="es-ES" b="1" dirty="0">
                <a:solidFill>
                  <a:srgbClr val="1596C4"/>
                </a:solidFill>
              </a:rPr>
              <a:t>Domingo 7 de marzo 2027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Arial"/>
              <a:buNone/>
            </a:pPr>
            <a:r>
              <a:rPr lang="en-US" sz="1400" dirty="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Vuelta:  </a:t>
            </a:r>
            <a:r>
              <a:rPr lang="es-ES" sz="1400" b="1" dirty="0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Sábado 13 de marzo 2027</a:t>
            </a:r>
            <a:endParaRPr sz="1400" b="1" dirty="0">
              <a:solidFill>
                <a:srgbClr val="1596C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Arial"/>
              <a:buNone/>
            </a:pPr>
            <a:r>
              <a:rPr lang="en-US" dirty="0" err="1">
                <a:solidFill>
                  <a:srgbClr val="111111"/>
                </a:solidFill>
              </a:rPr>
              <a:t>Equipaje</a:t>
            </a:r>
            <a:r>
              <a:rPr lang="en-US" dirty="0">
                <a:solidFill>
                  <a:srgbClr val="111111"/>
                </a:solidFill>
              </a:rPr>
              <a:t> </a:t>
            </a:r>
            <a:r>
              <a:rPr lang="en-US" dirty="0" err="1">
                <a:solidFill>
                  <a:srgbClr val="111111"/>
                </a:solidFill>
              </a:rPr>
              <a:t>Incluido</a:t>
            </a:r>
            <a:r>
              <a:rPr lang="en-US" dirty="0">
                <a:solidFill>
                  <a:srgbClr val="111111"/>
                </a:solidFill>
              </a:rPr>
              <a:t>:  </a:t>
            </a:r>
            <a:r>
              <a:rPr lang="en-US" b="1" dirty="0">
                <a:solidFill>
                  <a:srgbClr val="1596C4"/>
                </a:solidFill>
              </a:rPr>
              <a:t>20kg </a:t>
            </a:r>
            <a:r>
              <a:rPr lang="en-US" b="1" dirty="0" err="1">
                <a:solidFill>
                  <a:srgbClr val="1596C4"/>
                </a:solidFill>
              </a:rPr>
              <a:t>facturada</a:t>
            </a:r>
            <a:endParaRPr b="1" dirty="0">
              <a:solidFill>
                <a:srgbClr val="1596C4"/>
              </a:solidFill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566928" y="5623560"/>
            <a:ext cx="60350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50"/>
              <a:buFont typeface="Arial"/>
              <a:buNone/>
            </a:pPr>
            <a:r>
              <a:rPr lang="en-US" sz="950" i="1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* Las fechas de los vuelos podrían variar por disponibilidad o presupuesto.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5" descr="assets_set_logo.png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8832" y="384048"/>
            <a:ext cx="658368" cy="658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5" descr="assets_set_watermark_alpha.png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2520" y="-960120"/>
            <a:ext cx="4480560" cy="4480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7"/>
          <p:cNvGrpSpPr/>
          <p:nvPr/>
        </p:nvGrpSpPr>
        <p:grpSpPr>
          <a:xfrm>
            <a:off x="724364" y="502920"/>
            <a:ext cx="7737681" cy="1371600"/>
            <a:chOff x="868680" y="502920"/>
            <a:chExt cx="14830556" cy="1371600"/>
          </a:xfrm>
        </p:grpSpPr>
        <p:sp>
          <p:nvSpPr>
            <p:cNvPr id="88" name="Google Shape;88;p7"/>
            <p:cNvSpPr/>
            <p:nvPr/>
          </p:nvSpPr>
          <p:spPr>
            <a:xfrm>
              <a:off x="9389876" y="502920"/>
              <a:ext cx="6309360" cy="1371600"/>
            </a:xfrm>
            <a:prstGeom prst="roundRect">
              <a:avLst>
                <a:gd name="adj" fmla="val 10667"/>
              </a:avLst>
            </a:prstGeom>
            <a:solidFill>
              <a:srgbClr val="FFFFFF"/>
            </a:solidFill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868680" y="502920"/>
              <a:ext cx="5760720" cy="13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1596C4"/>
                </a:buClr>
                <a:buSzPts val="3000"/>
                <a:buFont typeface="Arial"/>
                <a:buNone/>
              </a:pPr>
              <a:endParaRPr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0" name="Google Shape;90;p7" descr="assets_set_logo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8832" y="5742432"/>
            <a:ext cx="658368" cy="658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9A974577-1CC6-4C00-F211-E0164BF06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992" y="4004976"/>
            <a:ext cx="4529586" cy="2639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9A21331-F354-ED3A-B1D8-CF92EE8419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785" y="90449"/>
            <a:ext cx="5056416" cy="36705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0545056D-EFAD-B078-B76E-1B0A0876EC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8992" y="4004975"/>
            <a:ext cx="2496800" cy="2639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405A9EBC-A1B4-8567-FB57-7A4F448F7C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931" y="4004976"/>
            <a:ext cx="4248684" cy="2639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1B6BDD1C-8396-5007-AB58-28255F5656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7615" y="90449"/>
            <a:ext cx="2191056" cy="3670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55DB05AF-2680-CEAC-7865-AF5F51C781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931" y="1332574"/>
            <a:ext cx="4028101" cy="2428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Google Shape;72;p5">
            <a:extLst>
              <a:ext uri="{FF2B5EF4-FFF2-40B4-BE49-F238E27FC236}">
                <a16:creationId xmlns:a16="http://schemas.microsoft.com/office/drawing/2014/main" xmlns="" id="{393B79C6-8D83-2115-7489-F4FA2FF78F5F}"/>
              </a:ext>
            </a:extLst>
          </p:cNvPr>
          <p:cNvSpPr/>
          <p:nvPr/>
        </p:nvSpPr>
        <p:spPr>
          <a:xfrm>
            <a:off x="160489" y="140507"/>
            <a:ext cx="3944983" cy="777240"/>
          </a:xfrm>
          <a:prstGeom prst="roundRect">
            <a:avLst>
              <a:gd name="adj" fmla="val 16471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NUESTRO DESTINO: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9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Famoso por su tranquilo canal, hermosa catedral y sus casas medievales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9" descr="assets_set_logo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8832" y="5742432"/>
            <a:ext cx="658368" cy="65836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9"/>
          <p:cNvSpPr txBox="1"/>
          <p:nvPr/>
        </p:nvSpPr>
        <p:spPr>
          <a:xfrm>
            <a:off x="6732031" y="2287558"/>
            <a:ext cx="4422900" cy="4570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Perfil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muy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variado</a:t>
            </a:r>
            <a:endParaRPr sz="1800" dirty="0"/>
          </a:p>
          <a:p>
            <a:pPr marL="28575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Buen feedback de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alumnos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8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Comprobación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antecedentes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índole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sexual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Todas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las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familias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dan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alojamiento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estudiantes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regularmente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endParaRPr sz="1800" dirty="0"/>
          </a:p>
          <a:p>
            <a:pPr marL="28575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Contacto continuo con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coordinación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local</a:t>
            </a:r>
            <a:endParaRPr sz="1800" dirty="0"/>
          </a:p>
          <a:p>
            <a:pPr marL="28575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Información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del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alojamiento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48/72 horas antes de la salida del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programa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endParaRPr sz="1800" dirty="0"/>
          </a:p>
          <a:p>
            <a:pPr marL="285750" marR="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20" name="Google Shape;120;p9"/>
          <p:cNvGrpSpPr/>
          <p:nvPr/>
        </p:nvGrpSpPr>
        <p:grpSpPr>
          <a:xfrm>
            <a:off x="-2845869" y="-1323000"/>
            <a:ext cx="9504000" cy="9504000"/>
            <a:chOff x="-4019764" y="-2646000"/>
            <a:chExt cx="9504000" cy="9504000"/>
          </a:xfrm>
        </p:grpSpPr>
        <p:pic>
          <p:nvPicPr>
            <p:cNvPr id="121" name="Google Shape;121;p9" descr="Diseño sin título"/>
            <p:cNvPicPr preferRelativeResize="0"/>
            <p:nvPr/>
          </p:nvPicPr>
          <p:blipFill rotWithShape="1">
            <a:blip r:embed="rId4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4019764" y="-2646000"/>
              <a:ext cx="9504000" cy="95040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122" name="Google Shape;122;p9"/>
            <p:cNvSpPr/>
            <p:nvPr/>
          </p:nvSpPr>
          <p:spPr>
            <a:xfrm>
              <a:off x="-4019764" y="-2646000"/>
              <a:ext cx="9504000" cy="9504000"/>
            </a:xfrm>
            <a:prstGeom prst="ellipse">
              <a:avLst/>
            </a:prstGeom>
            <a:solidFill>
              <a:schemeClr val="lt2">
                <a:alpha val="50196"/>
              </a:schemeClr>
            </a:solidFill>
            <a:ln w="12700" cap="flat" cmpd="sng">
              <a:solidFill>
                <a:srgbClr val="1C305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3" name="Google Shape;123;p9" descr="Diseño sin título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492270" y="-969401"/>
            <a:ext cx="8796801" cy="8796801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4" name="Google Shape;124;p9"/>
          <p:cNvGrpSpPr/>
          <p:nvPr/>
        </p:nvGrpSpPr>
        <p:grpSpPr>
          <a:xfrm>
            <a:off x="8003332" y="-5029200"/>
            <a:ext cx="3456432" cy="1371600"/>
            <a:chOff x="566928" y="502920"/>
            <a:chExt cx="6309360" cy="1371600"/>
          </a:xfrm>
        </p:grpSpPr>
        <p:sp>
          <p:nvSpPr>
            <p:cNvPr id="125" name="Google Shape;125;p9"/>
            <p:cNvSpPr/>
            <p:nvPr/>
          </p:nvSpPr>
          <p:spPr>
            <a:xfrm>
              <a:off x="566928" y="502920"/>
              <a:ext cx="6309360" cy="1371600"/>
            </a:xfrm>
            <a:prstGeom prst="roundRect">
              <a:avLst>
                <a:gd name="adj" fmla="val 10667"/>
              </a:avLst>
            </a:prstGeom>
            <a:solidFill>
              <a:srgbClr val="FFFFFF"/>
            </a:solidFill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9"/>
            <p:cNvSpPr/>
            <p:nvPr/>
          </p:nvSpPr>
          <p:spPr>
            <a:xfrm>
              <a:off x="868680" y="502920"/>
              <a:ext cx="5760720" cy="13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1596C4"/>
                </a:buClr>
                <a:buSzPts val="2800"/>
                <a:buFont typeface="Arial"/>
                <a:buNone/>
              </a:pPr>
              <a:r>
                <a:rPr lang="en-US" sz="2800" b="1">
                  <a:solidFill>
                    <a:srgbClr val="1596C4"/>
                  </a:solidFill>
                  <a:latin typeface="Arial"/>
                  <a:ea typeface="Arial"/>
                  <a:cs typeface="Arial"/>
                  <a:sym typeface="Arial"/>
                </a:rPr>
                <a:t>Nuestras familias: </a:t>
              </a:r>
              <a:endPara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7" name="Google Shape;127;p9" descr="assets_set_watermark_alpha.png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2520" y="-960120"/>
            <a:ext cx="4480560" cy="4480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72;p5">
            <a:extLst>
              <a:ext uri="{FF2B5EF4-FFF2-40B4-BE49-F238E27FC236}">
                <a16:creationId xmlns:a16="http://schemas.microsoft.com/office/drawing/2014/main" xmlns="" id="{96FCCD6F-4386-0262-A3E6-9105B0EDE4C1}"/>
              </a:ext>
            </a:extLst>
          </p:cNvPr>
          <p:cNvSpPr/>
          <p:nvPr/>
        </p:nvSpPr>
        <p:spPr>
          <a:xfrm>
            <a:off x="6304531" y="210873"/>
            <a:ext cx="2307791" cy="452846"/>
          </a:xfrm>
          <a:prstGeom prst="roundRect">
            <a:avLst>
              <a:gd name="adj" fmla="val 16471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NUESTRAS FAMILIAS: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9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8b9ca3fbe4_0_4"/>
          <p:cNvSpPr/>
          <p:nvPr/>
        </p:nvSpPr>
        <p:spPr>
          <a:xfrm>
            <a:off x="319075" y="202750"/>
            <a:ext cx="40026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175" tIns="21175" rIns="21175" bIns="21175" anchor="t" anchorCtr="0">
            <a:noAutofit/>
          </a:bodyPr>
          <a:lstStyle/>
          <a:p>
            <a:pPr marL="0" marR="0" lvl="0" indent="0" algn="l" rtl="0">
              <a:lnSpc>
                <a:spcPct val="80345"/>
              </a:lnSpc>
              <a:spcBef>
                <a:spcPts val="0"/>
              </a:spcBef>
              <a:spcAft>
                <a:spcPts val="0"/>
              </a:spcAft>
              <a:buClr>
                <a:srgbClr val="0F7096"/>
              </a:buClr>
              <a:buSzPts val="4002"/>
              <a:buFont typeface="Gelasio"/>
              <a:buNone/>
            </a:pPr>
            <a:r>
              <a:rPr lang="en-US" sz="4002" b="0" i="0" u="none" strike="noStrike" cap="none">
                <a:solidFill>
                  <a:srgbClr val="0F7096"/>
                </a:solidFill>
                <a:latin typeface="Gelasio"/>
                <a:ea typeface="Gelasio"/>
                <a:cs typeface="Gelasio"/>
                <a:sym typeface="Gelasio"/>
              </a:rPr>
              <a:t>Un día típico</a:t>
            </a:r>
            <a:endParaRPr sz="400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8b9ca3fbe4_0_4"/>
          <p:cNvSpPr/>
          <p:nvPr/>
        </p:nvSpPr>
        <p:spPr>
          <a:xfrm>
            <a:off x="319075" y="752943"/>
            <a:ext cx="40026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175" tIns="21175" rIns="21175" bIns="21175" anchor="t" anchorCtr="0">
            <a:noAutofit/>
          </a:bodyPr>
          <a:lstStyle/>
          <a:p>
            <a:pPr marL="0" marR="0" lvl="0" indent="0" algn="l" rtl="0">
              <a:lnSpc>
                <a:spcPct val="80345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4002"/>
              <a:buFont typeface="Gelasio"/>
              <a:buNone/>
            </a:pPr>
            <a:r>
              <a:rPr lang="en-US" sz="4002" b="1" i="0" u="none" strike="noStrike" cap="none">
                <a:solidFill>
                  <a:srgbClr val="222222"/>
                </a:solidFill>
                <a:latin typeface="Gelasio"/>
                <a:ea typeface="Gelasio"/>
                <a:cs typeface="Gelasio"/>
                <a:sym typeface="Gelasio"/>
              </a:rPr>
              <a:t>de inmersión.</a:t>
            </a:r>
            <a:endParaRPr sz="400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8b9ca3fbe4_0_4"/>
          <p:cNvSpPr/>
          <p:nvPr/>
        </p:nvSpPr>
        <p:spPr>
          <a:xfrm>
            <a:off x="4666613" y="4423301"/>
            <a:ext cx="62550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175" tIns="21175" rIns="21175" bIns="21175" anchor="t" anchorCtr="0">
            <a:noAutofit/>
          </a:bodyPr>
          <a:lstStyle/>
          <a:p>
            <a:pPr marL="0" marR="0" lvl="0" indent="0" algn="l" rtl="0">
              <a:lnSpc>
                <a:spcPct val="79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1"/>
              <a:buFont typeface="Gelasio"/>
              <a:buNone/>
            </a:pPr>
            <a:r>
              <a:rPr lang="en-US" sz="2501" b="1" i="0" u="none" strike="noStrike" cap="none">
                <a:solidFill>
                  <a:srgbClr val="FFFFFF"/>
                </a:solidFill>
                <a:latin typeface="Gelasio"/>
                <a:ea typeface="Gelasio"/>
                <a:cs typeface="Gelasio"/>
                <a:sym typeface="Gelasio"/>
              </a:rPr>
              <a:t>13:30 – 17:00</a:t>
            </a:r>
            <a:endParaRPr sz="2501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38b9ca3fbe4_0_4"/>
          <p:cNvSpPr/>
          <p:nvPr/>
        </p:nvSpPr>
        <p:spPr>
          <a:xfrm>
            <a:off x="4666613" y="4804474"/>
            <a:ext cx="6255000" cy="2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175" tIns="21175" rIns="21175" bIns="21175" anchor="t" anchorCtr="0">
            <a:noAutofit/>
          </a:bodyPr>
          <a:lstStyle/>
          <a:p>
            <a:pPr marL="0" marR="0" lvl="0" indent="0" algn="l" rtl="0">
              <a:lnSpc>
                <a:spcPct val="1062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1"/>
              <a:buFont typeface="Carlito"/>
              <a:buNone/>
            </a:pPr>
            <a:r>
              <a:rPr lang="en-US" sz="1501" b="0" i="0" u="none" strike="noStrike" cap="none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rPr>
              <a:t>Actividades del programa o clases, según el día.</a:t>
            </a:r>
            <a:endParaRPr sz="1501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38b9ca3fbe4_0_4"/>
          <p:cNvSpPr/>
          <p:nvPr/>
        </p:nvSpPr>
        <p:spPr>
          <a:xfrm>
            <a:off x="4666613" y="5402874"/>
            <a:ext cx="5686200" cy="8100"/>
          </a:xfrm>
          <a:prstGeom prst="rect">
            <a:avLst/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spcFirstLastPara="1" wrap="square" lIns="76225" tIns="76225" rIns="76225" bIns="762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38b9ca3fbe4_0_4"/>
          <p:cNvSpPr/>
          <p:nvPr/>
        </p:nvSpPr>
        <p:spPr>
          <a:xfrm>
            <a:off x="4666613" y="5761480"/>
            <a:ext cx="6255000" cy="3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175" tIns="21175" rIns="21175" bIns="21175" anchor="t" anchorCtr="0">
            <a:noAutofit/>
          </a:bodyPr>
          <a:lstStyle/>
          <a:p>
            <a:pPr marL="0" marR="0" lvl="0" indent="0" algn="l" rtl="0">
              <a:lnSpc>
                <a:spcPct val="79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1"/>
              <a:buFont typeface="Gelasio"/>
              <a:buNone/>
            </a:pPr>
            <a:r>
              <a:rPr lang="en-US" sz="2501" b="0" i="0" u="none" strike="noStrike" cap="none">
                <a:solidFill>
                  <a:srgbClr val="FFFFFF"/>
                </a:solidFill>
                <a:latin typeface="Gelasio"/>
                <a:ea typeface="Gelasio"/>
                <a:cs typeface="Gelasio"/>
                <a:sym typeface="Gelasio"/>
              </a:rPr>
              <a:t>17:30</a:t>
            </a:r>
            <a:endParaRPr sz="2501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38b9ca3fbe4_0_4"/>
          <p:cNvSpPr/>
          <p:nvPr/>
        </p:nvSpPr>
        <p:spPr>
          <a:xfrm>
            <a:off x="5040238" y="6212266"/>
            <a:ext cx="6255000" cy="2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175" tIns="21175" rIns="21175" bIns="21175" anchor="t" anchorCtr="0">
            <a:noAutofit/>
          </a:bodyPr>
          <a:lstStyle/>
          <a:p>
            <a:pPr marL="0" marR="0" lvl="0" indent="0" algn="l" rtl="0">
              <a:lnSpc>
                <a:spcPct val="1062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1"/>
              <a:buFont typeface="Carlito"/>
              <a:buNone/>
            </a:pPr>
            <a:r>
              <a:rPr lang="en-US" sz="1501" b="0" i="0" u="none" strike="noStrike" cap="none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rPr>
              <a:t>Vuelta a casa con la familia anfitriona.</a:t>
            </a:r>
            <a:endParaRPr sz="1501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38b9ca3fbe4_0_4"/>
          <p:cNvSpPr/>
          <p:nvPr/>
        </p:nvSpPr>
        <p:spPr>
          <a:xfrm>
            <a:off x="566928" y="6382512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50"/>
              <a:buFont typeface="Arial"/>
              <a:buNone/>
            </a:pPr>
            <a:r>
              <a:rPr lang="en-US" sz="850" b="0" i="0" u="none" strike="noStrike" cap="none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set · student educational travel   ·   T. 931 600 012   ·   hello@seteducation.es   ·   www.seteducation.es</a:t>
            </a:r>
            <a:endParaRPr sz="8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38b9ca3fbe4_0_4"/>
          <p:cNvSpPr/>
          <p:nvPr/>
        </p:nvSpPr>
        <p:spPr>
          <a:xfrm>
            <a:off x="8595360" y="6382512"/>
            <a:ext cx="3017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AEE3F5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8b9ca3fbe4_0_4"/>
          <p:cNvSpPr txBox="1"/>
          <p:nvPr/>
        </p:nvSpPr>
        <p:spPr>
          <a:xfrm>
            <a:off x="193300" y="4863588"/>
            <a:ext cx="11518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160" name="Google Shape;160;g38b9ca3fbe4_0_4"/>
          <p:cNvSpPr/>
          <p:nvPr/>
        </p:nvSpPr>
        <p:spPr>
          <a:xfrm>
            <a:off x="913150" y="1574663"/>
            <a:ext cx="5133000" cy="4397100"/>
          </a:xfrm>
          <a:prstGeom prst="roundRect">
            <a:avLst>
              <a:gd name="adj" fmla="val 3050"/>
            </a:avLst>
          </a:prstGeom>
          <a:solidFill>
            <a:srgbClr val="FFFFFF"/>
          </a:solidFill>
          <a:ln>
            <a:noFill/>
          </a:ln>
          <a:effectLst>
            <a:outerShdw blurRad="243843" dist="109729" dir="5400000" algn="bl" rotWithShape="0">
              <a:srgbClr val="1596C4">
                <a:alpha val="10200"/>
              </a:srgbClr>
            </a:outerShdw>
          </a:effectLst>
        </p:spPr>
        <p:txBody>
          <a:bodyPr spcFirstLastPara="1" wrap="square" lIns="58500" tIns="58500" rIns="58500" bIns="58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38b9ca3fbe4_0_4"/>
          <p:cNvSpPr/>
          <p:nvPr/>
        </p:nvSpPr>
        <p:spPr>
          <a:xfrm>
            <a:off x="1181341" y="1818506"/>
            <a:ext cx="5056200" cy="2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1152"/>
              <a:buFont typeface="Gelasio"/>
              <a:buNone/>
            </a:pPr>
            <a:r>
              <a:rPr lang="en-US" sz="1152" b="1" i="0" u="none" strike="noStrike" cap="none">
                <a:solidFill>
                  <a:srgbClr val="1596C4"/>
                </a:solidFill>
                <a:latin typeface="Gelasio"/>
                <a:ea typeface="Gelasio"/>
                <a:cs typeface="Gelasio"/>
                <a:sym typeface="Gelasio"/>
              </a:rPr>
              <a:t>MAÑANA</a:t>
            </a:r>
            <a:endParaRPr sz="115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38b9ca3fbe4_0_4"/>
          <p:cNvSpPr/>
          <p:nvPr/>
        </p:nvSpPr>
        <p:spPr>
          <a:xfrm>
            <a:off x="1181341" y="2163672"/>
            <a:ext cx="48900" cy="35643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EE3F5"/>
              </a:gs>
              <a:gs pos="100000">
                <a:srgbClr val="1596C4"/>
              </a:gs>
            </a:gsLst>
            <a:lin ang="5400012" scaled="0"/>
          </a:gradFill>
          <a:ln>
            <a:noFill/>
          </a:ln>
        </p:spPr>
        <p:txBody>
          <a:bodyPr spcFirstLastPara="1" wrap="square" lIns="58500" tIns="58500" rIns="58500" bIns="58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38b9ca3fbe4_0_4"/>
          <p:cNvSpPr/>
          <p:nvPr/>
        </p:nvSpPr>
        <p:spPr>
          <a:xfrm>
            <a:off x="1412980" y="2163672"/>
            <a:ext cx="48015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79012"/>
              </a:lnSpc>
              <a:spcBef>
                <a:spcPts val="0"/>
              </a:spcBef>
              <a:spcAft>
                <a:spcPts val="0"/>
              </a:spcAft>
              <a:buClr>
                <a:srgbClr val="0F7096"/>
              </a:buClr>
              <a:buSzPts val="1920"/>
              <a:buFont typeface="Gelasio"/>
              <a:buNone/>
            </a:pPr>
            <a:r>
              <a:rPr lang="en-US" sz="1920" b="0" i="0" u="none" strike="noStrike" cap="none">
                <a:solidFill>
                  <a:srgbClr val="0F7096"/>
                </a:solidFill>
                <a:latin typeface="Gelasio"/>
                <a:ea typeface="Gelasio"/>
                <a:cs typeface="Gelasio"/>
                <a:sym typeface="Gelasio"/>
              </a:rPr>
              <a:t>7:00</a:t>
            </a:r>
            <a:endParaRPr sz="192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8b9ca3fbe4_0_4"/>
          <p:cNvSpPr/>
          <p:nvPr/>
        </p:nvSpPr>
        <p:spPr>
          <a:xfrm>
            <a:off x="1412980" y="2456271"/>
            <a:ext cx="48015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106213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2"/>
              <a:buFont typeface="Carlito"/>
              <a:buNone/>
            </a:pPr>
            <a:r>
              <a:rPr lang="en-US" sz="1152" b="0" i="0" u="none" strike="noStrike" cap="none">
                <a:solidFill>
                  <a:srgbClr val="222222"/>
                </a:solidFill>
                <a:latin typeface="Carlito"/>
                <a:ea typeface="Carlito"/>
                <a:cs typeface="Carlito"/>
                <a:sym typeface="Carlito"/>
              </a:rPr>
              <a:t>Despertar y desayuno con la familia anfitriona.</a:t>
            </a:r>
            <a:endParaRPr sz="115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38b9ca3fbe4_0_4"/>
          <p:cNvSpPr/>
          <p:nvPr/>
        </p:nvSpPr>
        <p:spPr>
          <a:xfrm>
            <a:off x="1412980" y="2787269"/>
            <a:ext cx="4364700" cy="6000"/>
          </a:xfrm>
          <a:prstGeom prst="rect">
            <a:avLst/>
          </a:prstGeom>
          <a:solidFill>
            <a:srgbClr val="E8F7FD"/>
          </a:solidFill>
          <a:ln>
            <a:noFill/>
          </a:ln>
        </p:spPr>
        <p:txBody>
          <a:bodyPr spcFirstLastPara="1" wrap="square" lIns="58500" tIns="58500" rIns="58500" bIns="58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38b9ca3fbe4_0_4"/>
          <p:cNvSpPr/>
          <p:nvPr/>
        </p:nvSpPr>
        <p:spPr>
          <a:xfrm>
            <a:off x="1412980" y="2934075"/>
            <a:ext cx="48015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79012"/>
              </a:lnSpc>
              <a:spcBef>
                <a:spcPts val="0"/>
              </a:spcBef>
              <a:spcAft>
                <a:spcPts val="0"/>
              </a:spcAft>
              <a:buClr>
                <a:srgbClr val="0F7096"/>
              </a:buClr>
              <a:buSzPts val="1920"/>
              <a:buFont typeface="Gelasio"/>
              <a:buNone/>
            </a:pPr>
            <a:r>
              <a:rPr lang="en-US" sz="1920" b="0" i="0" u="none" strike="noStrike" cap="none">
                <a:solidFill>
                  <a:srgbClr val="0F7096"/>
                </a:solidFill>
                <a:latin typeface="Gelasio"/>
                <a:ea typeface="Gelasio"/>
                <a:cs typeface="Gelasio"/>
                <a:sym typeface="Gelasio"/>
              </a:rPr>
              <a:t>8:30</a:t>
            </a:r>
            <a:endParaRPr sz="192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8b9ca3fbe4_0_4"/>
          <p:cNvSpPr/>
          <p:nvPr/>
        </p:nvSpPr>
        <p:spPr>
          <a:xfrm>
            <a:off x="1412980" y="3226675"/>
            <a:ext cx="48015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106213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2"/>
              <a:buFont typeface="Carlito"/>
              <a:buNone/>
            </a:pPr>
            <a:r>
              <a:rPr lang="en-US" sz="1152" b="0" i="0" u="none" strike="noStrike" cap="none">
                <a:solidFill>
                  <a:srgbClr val="222222"/>
                </a:solidFill>
                <a:latin typeface="Carlito"/>
                <a:ea typeface="Carlito"/>
                <a:cs typeface="Carlito"/>
                <a:sym typeface="Carlito"/>
              </a:rPr>
              <a:t>Desplazamiento al centro (transporte o a pie).</a:t>
            </a:r>
            <a:endParaRPr sz="115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8b9ca3fbe4_0_4"/>
          <p:cNvSpPr/>
          <p:nvPr/>
        </p:nvSpPr>
        <p:spPr>
          <a:xfrm>
            <a:off x="1412980" y="3557673"/>
            <a:ext cx="4364700" cy="6000"/>
          </a:xfrm>
          <a:prstGeom prst="rect">
            <a:avLst/>
          </a:prstGeom>
          <a:solidFill>
            <a:srgbClr val="E8F7FD"/>
          </a:solidFill>
          <a:ln>
            <a:noFill/>
          </a:ln>
        </p:spPr>
        <p:txBody>
          <a:bodyPr spcFirstLastPara="1" wrap="square" lIns="58500" tIns="58500" rIns="58500" bIns="58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38b9ca3fbe4_0_4"/>
          <p:cNvSpPr/>
          <p:nvPr/>
        </p:nvSpPr>
        <p:spPr>
          <a:xfrm>
            <a:off x="1412980" y="3704478"/>
            <a:ext cx="48015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79012"/>
              </a:lnSpc>
              <a:spcBef>
                <a:spcPts val="0"/>
              </a:spcBef>
              <a:spcAft>
                <a:spcPts val="0"/>
              </a:spcAft>
              <a:buClr>
                <a:srgbClr val="0F7096"/>
              </a:buClr>
              <a:buSzPts val="1920"/>
              <a:buFont typeface="Gelasio"/>
              <a:buNone/>
            </a:pPr>
            <a:r>
              <a:rPr lang="en-US" sz="1920" b="0" i="0" u="none" strike="noStrike" cap="none">
                <a:solidFill>
                  <a:srgbClr val="0F7096"/>
                </a:solidFill>
                <a:latin typeface="Gelasio"/>
                <a:ea typeface="Gelasio"/>
                <a:cs typeface="Gelasio"/>
                <a:sym typeface="Gelasio"/>
              </a:rPr>
              <a:t>9:00 – 9:15</a:t>
            </a:r>
            <a:endParaRPr sz="192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8b9ca3fbe4_0_4"/>
          <p:cNvSpPr/>
          <p:nvPr/>
        </p:nvSpPr>
        <p:spPr>
          <a:xfrm>
            <a:off x="1412980" y="3997078"/>
            <a:ext cx="48015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106213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2"/>
              <a:buFont typeface="Carlito"/>
              <a:buNone/>
            </a:pPr>
            <a:r>
              <a:rPr lang="en-US" sz="1152" b="0" i="0" u="none" strike="noStrike" cap="none">
                <a:solidFill>
                  <a:srgbClr val="222222"/>
                </a:solidFill>
                <a:latin typeface="Carlito"/>
                <a:ea typeface="Carlito"/>
                <a:cs typeface="Carlito"/>
                <a:sym typeface="Carlito"/>
              </a:rPr>
              <a:t>Llegada y preparación antes de clase.</a:t>
            </a:r>
            <a:endParaRPr sz="115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8b9ca3fbe4_0_4"/>
          <p:cNvSpPr/>
          <p:nvPr/>
        </p:nvSpPr>
        <p:spPr>
          <a:xfrm>
            <a:off x="1412980" y="4328076"/>
            <a:ext cx="4364700" cy="6000"/>
          </a:xfrm>
          <a:prstGeom prst="rect">
            <a:avLst/>
          </a:prstGeom>
          <a:solidFill>
            <a:srgbClr val="E8F7FD"/>
          </a:solidFill>
          <a:ln>
            <a:noFill/>
          </a:ln>
        </p:spPr>
        <p:txBody>
          <a:bodyPr spcFirstLastPara="1" wrap="square" lIns="58500" tIns="58500" rIns="58500" bIns="58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38b9ca3fbe4_0_4"/>
          <p:cNvSpPr/>
          <p:nvPr/>
        </p:nvSpPr>
        <p:spPr>
          <a:xfrm>
            <a:off x="1412980" y="4474881"/>
            <a:ext cx="48015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79012"/>
              </a:lnSpc>
              <a:spcBef>
                <a:spcPts val="0"/>
              </a:spcBef>
              <a:spcAft>
                <a:spcPts val="0"/>
              </a:spcAft>
              <a:buClr>
                <a:srgbClr val="0F7096"/>
              </a:buClr>
              <a:buSzPts val="1920"/>
              <a:buFont typeface="Gelasio"/>
              <a:buNone/>
            </a:pPr>
            <a:r>
              <a:rPr lang="en-US" sz="1920" b="1" i="0" u="none" strike="noStrike" cap="none">
                <a:solidFill>
                  <a:srgbClr val="0F7096"/>
                </a:solidFill>
                <a:latin typeface="Gelasio"/>
                <a:ea typeface="Gelasio"/>
                <a:cs typeface="Gelasio"/>
                <a:sym typeface="Gelasio"/>
              </a:rPr>
              <a:t>9:30 – 13:00</a:t>
            </a:r>
            <a:endParaRPr sz="192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8b9ca3fbe4_0_4"/>
          <p:cNvSpPr/>
          <p:nvPr/>
        </p:nvSpPr>
        <p:spPr>
          <a:xfrm>
            <a:off x="1412980" y="4767481"/>
            <a:ext cx="48015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106213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2"/>
              <a:buFont typeface="Carlito"/>
              <a:buNone/>
            </a:pPr>
            <a:r>
              <a:rPr lang="en-US" sz="1152" b="0" i="0" u="none" strike="noStrike" cap="none">
                <a:solidFill>
                  <a:srgbClr val="222222"/>
                </a:solidFill>
                <a:latin typeface="Carlito"/>
                <a:ea typeface="Carlito"/>
                <a:cs typeface="Carlito"/>
                <a:sym typeface="Carlito"/>
              </a:rPr>
              <a:t>Clases de inglés, con descanso intermedio.</a:t>
            </a:r>
            <a:endParaRPr sz="115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8b9ca3fbe4_0_4"/>
          <p:cNvSpPr/>
          <p:nvPr/>
        </p:nvSpPr>
        <p:spPr>
          <a:xfrm>
            <a:off x="1412980" y="5098479"/>
            <a:ext cx="4364700" cy="6000"/>
          </a:xfrm>
          <a:prstGeom prst="rect">
            <a:avLst/>
          </a:prstGeom>
          <a:solidFill>
            <a:srgbClr val="E8F7FD"/>
          </a:solidFill>
          <a:ln>
            <a:noFill/>
          </a:ln>
        </p:spPr>
        <p:txBody>
          <a:bodyPr spcFirstLastPara="1" wrap="square" lIns="58500" tIns="58500" rIns="58500" bIns="58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38b9ca3fbe4_0_4"/>
          <p:cNvSpPr/>
          <p:nvPr/>
        </p:nvSpPr>
        <p:spPr>
          <a:xfrm>
            <a:off x="1412980" y="5245285"/>
            <a:ext cx="48015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79012"/>
              </a:lnSpc>
              <a:spcBef>
                <a:spcPts val="0"/>
              </a:spcBef>
              <a:spcAft>
                <a:spcPts val="0"/>
              </a:spcAft>
              <a:buClr>
                <a:srgbClr val="0F7096"/>
              </a:buClr>
              <a:buSzPts val="1920"/>
              <a:buFont typeface="Gelasio"/>
              <a:buNone/>
            </a:pPr>
            <a:r>
              <a:rPr lang="en-US" sz="1920" b="0" i="0" u="none" strike="noStrike" cap="none">
                <a:solidFill>
                  <a:srgbClr val="0F7096"/>
                </a:solidFill>
                <a:latin typeface="Gelasio"/>
                <a:ea typeface="Gelasio"/>
                <a:cs typeface="Gelasio"/>
                <a:sym typeface="Gelasio"/>
              </a:rPr>
              <a:t>13:00 – 13:30</a:t>
            </a:r>
            <a:endParaRPr sz="192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8b9ca3fbe4_0_4"/>
          <p:cNvSpPr/>
          <p:nvPr/>
        </p:nvSpPr>
        <p:spPr>
          <a:xfrm>
            <a:off x="1412980" y="5537884"/>
            <a:ext cx="48015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106213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52"/>
              <a:buFont typeface="Carlito"/>
              <a:buNone/>
            </a:pPr>
            <a:r>
              <a:rPr lang="en-US" sz="1152" b="0" i="0" u="none" strike="noStrike" cap="none">
                <a:solidFill>
                  <a:srgbClr val="222222"/>
                </a:solidFill>
                <a:latin typeface="Carlito"/>
                <a:ea typeface="Carlito"/>
                <a:cs typeface="Carlito"/>
                <a:sym typeface="Carlito"/>
              </a:rPr>
              <a:t>Pack lunch.</a:t>
            </a:r>
            <a:endParaRPr sz="115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8b9ca3fbe4_0_4"/>
          <p:cNvSpPr/>
          <p:nvPr/>
        </p:nvSpPr>
        <p:spPr>
          <a:xfrm>
            <a:off x="6387409" y="1574663"/>
            <a:ext cx="5133000" cy="4397100"/>
          </a:xfrm>
          <a:prstGeom prst="roundRect">
            <a:avLst>
              <a:gd name="adj" fmla="val 3050"/>
            </a:avLst>
          </a:prstGeom>
          <a:solidFill>
            <a:srgbClr val="0F7096"/>
          </a:solidFill>
          <a:ln>
            <a:noFill/>
          </a:ln>
          <a:effectLst>
            <a:outerShdw blurRad="243843" dist="109729" dir="5400000" algn="bl" rotWithShape="0">
              <a:srgbClr val="0F7096">
                <a:alpha val="21960"/>
              </a:srgbClr>
            </a:outerShdw>
          </a:effectLst>
        </p:spPr>
        <p:txBody>
          <a:bodyPr spcFirstLastPara="1" wrap="square" lIns="58500" tIns="58500" rIns="58500" bIns="58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38b9ca3fbe4_0_4"/>
          <p:cNvSpPr/>
          <p:nvPr/>
        </p:nvSpPr>
        <p:spPr>
          <a:xfrm>
            <a:off x="6655601" y="1818506"/>
            <a:ext cx="5056200" cy="2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52"/>
              <a:buFont typeface="Gelasio"/>
              <a:buNone/>
            </a:pPr>
            <a:r>
              <a:rPr lang="en-US" sz="1152" b="1" i="0" u="none" strike="noStrike" cap="none">
                <a:solidFill>
                  <a:srgbClr val="AEE3F5"/>
                </a:solidFill>
                <a:latin typeface="Gelasio"/>
                <a:ea typeface="Gelasio"/>
                <a:cs typeface="Gelasio"/>
                <a:sym typeface="Gelasio"/>
              </a:rPr>
              <a:t>TARDE Y NOCHE</a:t>
            </a:r>
            <a:endParaRPr sz="115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8b9ca3fbe4_0_4"/>
          <p:cNvSpPr/>
          <p:nvPr/>
        </p:nvSpPr>
        <p:spPr>
          <a:xfrm>
            <a:off x="6655601" y="2163672"/>
            <a:ext cx="48900" cy="35643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CC8ED"/>
              </a:gs>
              <a:gs pos="100000">
                <a:srgbClr val="E8F7FD"/>
              </a:gs>
            </a:gsLst>
            <a:lin ang="5400012" scaled="0"/>
          </a:gradFill>
          <a:ln>
            <a:noFill/>
          </a:ln>
        </p:spPr>
        <p:txBody>
          <a:bodyPr spcFirstLastPara="1" wrap="square" lIns="58500" tIns="58500" rIns="58500" bIns="58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38b9ca3fbe4_0_4"/>
          <p:cNvSpPr/>
          <p:nvPr/>
        </p:nvSpPr>
        <p:spPr>
          <a:xfrm>
            <a:off x="6887239" y="2163672"/>
            <a:ext cx="48015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79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"/>
              <a:buFont typeface="Gelasio"/>
              <a:buNone/>
            </a:pPr>
            <a:r>
              <a:rPr lang="en-US" sz="1920" b="1" i="0" u="none" strike="noStrike" cap="none">
                <a:solidFill>
                  <a:srgbClr val="FFFFFF"/>
                </a:solidFill>
                <a:latin typeface="Gelasio"/>
                <a:ea typeface="Gelasio"/>
                <a:cs typeface="Gelasio"/>
                <a:sym typeface="Gelasio"/>
              </a:rPr>
              <a:t>13:30 – 17:00</a:t>
            </a:r>
            <a:endParaRPr sz="192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38b9ca3fbe4_0_4"/>
          <p:cNvSpPr/>
          <p:nvPr/>
        </p:nvSpPr>
        <p:spPr>
          <a:xfrm>
            <a:off x="6887239" y="2456271"/>
            <a:ext cx="48015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1062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2"/>
              <a:buFont typeface="Carlito"/>
              <a:buNone/>
            </a:pPr>
            <a:r>
              <a:rPr lang="en-US" sz="1152" b="0" i="0" u="none" strike="noStrike" cap="none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rPr>
              <a:t>Actividades del programa o clases, según el día.</a:t>
            </a:r>
            <a:endParaRPr sz="115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38b9ca3fbe4_0_4"/>
          <p:cNvSpPr/>
          <p:nvPr/>
        </p:nvSpPr>
        <p:spPr>
          <a:xfrm>
            <a:off x="6887239" y="2915620"/>
            <a:ext cx="4364700" cy="6000"/>
          </a:xfrm>
          <a:prstGeom prst="rect">
            <a:avLst/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spcFirstLastPara="1" wrap="square" lIns="58500" tIns="58500" rIns="58500" bIns="58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38b9ca3fbe4_0_4"/>
          <p:cNvSpPr/>
          <p:nvPr/>
        </p:nvSpPr>
        <p:spPr>
          <a:xfrm>
            <a:off x="6887239" y="3190896"/>
            <a:ext cx="48015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79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"/>
              <a:buFont typeface="Gelasio"/>
              <a:buNone/>
            </a:pPr>
            <a:r>
              <a:rPr lang="en-US" sz="1920" b="0" i="0" u="none" strike="noStrike" cap="none">
                <a:solidFill>
                  <a:srgbClr val="FFFFFF"/>
                </a:solidFill>
                <a:latin typeface="Gelasio"/>
                <a:ea typeface="Gelasio"/>
                <a:cs typeface="Gelasio"/>
                <a:sym typeface="Gelasio"/>
              </a:rPr>
              <a:t>17:30</a:t>
            </a:r>
            <a:endParaRPr sz="192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8b9ca3fbe4_0_4"/>
          <p:cNvSpPr/>
          <p:nvPr/>
        </p:nvSpPr>
        <p:spPr>
          <a:xfrm>
            <a:off x="6887239" y="3483496"/>
            <a:ext cx="48015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1062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2"/>
              <a:buFont typeface="Carlito"/>
              <a:buNone/>
            </a:pPr>
            <a:r>
              <a:rPr lang="en-US" sz="1152" b="0" i="0" u="none" strike="noStrike" cap="none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rPr>
              <a:t>Vuelta a casa con la familia anfitriona.</a:t>
            </a:r>
            <a:endParaRPr sz="115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8b9ca3fbe4_0_4"/>
          <p:cNvSpPr/>
          <p:nvPr/>
        </p:nvSpPr>
        <p:spPr>
          <a:xfrm>
            <a:off x="6887239" y="3942844"/>
            <a:ext cx="4364700" cy="6000"/>
          </a:xfrm>
          <a:prstGeom prst="rect">
            <a:avLst/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spcFirstLastPara="1" wrap="square" lIns="58500" tIns="58500" rIns="58500" bIns="58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38b9ca3fbe4_0_4"/>
          <p:cNvSpPr/>
          <p:nvPr/>
        </p:nvSpPr>
        <p:spPr>
          <a:xfrm>
            <a:off x="6887239" y="4218061"/>
            <a:ext cx="48015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79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"/>
              <a:buFont typeface="Gelasio"/>
              <a:buNone/>
            </a:pPr>
            <a:r>
              <a:rPr lang="en-US" sz="1920" b="0" i="0" u="none" strike="noStrike" cap="none">
                <a:solidFill>
                  <a:srgbClr val="FFFFFF"/>
                </a:solidFill>
                <a:latin typeface="Gelasio"/>
                <a:ea typeface="Gelasio"/>
                <a:cs typeface="Gelasio"/>
                <a:sym typeface="Gelasio"/>
              </a:rPr>
              <a:t>18:30 – 19:00</a:t>
            </a:r>
            <a:endParaRPr sz="192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8b9ca3fbe4_0_4"/>
          <p:cNvSpPr/>
          <p:nvPr/>
        </p:nvSpPr>
        <p:spPr>
          <a:xfrm>
            <a:off x="6887239" y="4510660"/>
            <a:ext cx="48015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1062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2"/>
              <a:buFont typeface="Carlito"/>
              <a:buNone/>
            </a:pPr>
            <a:r>
              <a:rPr lang="en-US" sz="1152" b="0" i="0" u="none" strike="noStrike" cap="none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rPr>
              <a:t>Cena en familia.</a:t>
            </a:r>
            <a:endParaRPr sz="115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8b9ca3fbe4_0_4"/>
          <p:cNvSpPr/>
          <p:nvPr/>
        </p:nvSpPr>
        <p:spPr>
          <a:xfrm>
            <a:off x="6887239" y="4970069"/>
            <a:ext cx="4364700" cy="6000"/>
          </a:xfrm>
          <a:prstGeom prst="rect">
            <a:avLst/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spcFirstLastPara="1" wrap="square" lIns="58500" tIns="58500" rIns="58500" bIns="58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38b9ca3fbe4_0_4"/>
          <p:cNvSpPr/>
          <p:nvPr/>
        </p:nvSpPr>
        <p:spPr>
          <a:xfrm>
            <a:off x="6887239" y="5245285"/>
            <a:ext cx="48015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79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"/>
              <a:buFont typeface="Gelasio"/>
              <a:buNone/>
            </a:pPr>
            <a:r>
              <a:rPr lang="en-US" sz="1920" b="0" i="0" u="none" strike="noStrike" cap="none">
                <a:solidFill>
                  <a:srgbClr val="FFFFFF"/>
                </a:solidFill>
                <a:latin typeface="Gelasio"/>
                <a:ea typeface="Gelasio"/>
                <a:cs typeface="Gelasio"/>
                <a:sym typeface="Gelasio"/>
              </a:rPr>
              <a:t>Noche</a:t>
            </a:r>
            <a:endParaRPr sz="192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8b9ca3fbe4_0_4"/>
          <p:cNvSpPr/>
          <p:nvPr/>
        </p:nvSpPr>
        <p:spPr>
          <a:xfrm>
            <a:off x="6887239" y="5537884"/>
            <a:ext cx="48015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0" tIns="16250" rIns="16250" bIns="16250" anchor="t" anchorCtr="0">
            <a:noAutofit/>
          </a:bodyPr>
          <a:lstStyle/>
          <a:p>
            <a:pPr marL="0" marR="0" lvl="0" indent="0" algn="l" rtl="0">
              <a:lnSpc>
                <a:spcPct val="1062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2"/>
              <a:buFont typeface="Carlito"/>
              <a:buNone/>
            </a:pPr>
            <a:r>
              <a:rPr lang="en-US" sz="1152" b="0" i="0" u="none" strike="noStrike" cap="none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rPr>
              <a:t>Tiempo con la familia, inmersión lingüística.</a:t>
            </a:r>
            <a:endParaRPr sz="115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0788CAF1-8129-E072-5195-AFB084E38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21" y="43183"/>
            <a:ext cx="11755157" cy="4165993"/>
          </a:xfrm>
          <a:prstGeom prst="rect">
            <a:avLst/>
          </a:prstGeom>
        </p:spPr>
      </p:pic>
      <p:sp>
        <p:nvSpPr>
          <p:cNvPr id="197" name="Google Shape;197;p11"/>
          <p:cNvSpPr/>
          <p:nvPr/>
        </p:nvSpPr>
        <p:spPr>
          <a:xfrm>
            <a:off x="566928" y="411480"/>
            <a:ext cx="96926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400"/>
              <a:buFont typeface="Arial"/>
              <a:buNone/>
            </a:pPr>
            <a:endParaRPr sz="3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p11" descr="assets_set_watermark_alpha.png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5819" y="806697"/>
            <a:ext cx="4480560" cy="448056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1"/>
          <p:cNvSpPr/>
          <p:nvPr/>
        </p:nvSpPr>
        <p:spPr>
          <a:xfrm>
            <a:off x="8595360" y="6382512"/>
            <a:ext cx="30175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00"/>
              <a:buFont typeface="Arial"/>
              <a:buNone/>
            </a:pPr>
            <a:r>
              <a:rPr lang="en-US" sz="1100" b="1">
                <a:solidFill>
                  <a:srgbClr val="AEE3F5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95621" y="5697724"/>
            <a:ext cx="12000758" cy="136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endParaRPr lang="en-US" sz="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/>
              <a:t>•Este </a:t>
            </a:r>
            <a:r>
              <a:rPr lang="en-US" sz="800" dirty="0" err="1"/>
              <a:t>programa</a:t>
            </a:r>
            <a:r>
              <a:rPr lang="en-US" sz="800" dirty="0"/>
              <a:t> es </a:t>
            </a:r>
            <a:r>
              <a:rPr lang="en-US" sz="800" dirty="0" err="1"/>
              <a:t>orientativo</a:t>
            </a:r>
            <a:r>
              <a:rPr lang="en-US" sz="800" dirty="0"/>
              <a:t>. Se </a:t>
            </a:r>
            <a:r>
              <a:rPr lang="en-US" sz="800" dirty="0" err="1"/>
              <a:t>facilitará</a:t>
            </a:r>
            <a:r>
              <a:rPr lang="en-US" sz="800" dirty="0"/>
              <a:t> un </a:t>
            </a:r>
            <a:r>
              <a:rPr lang="en-US" sz="800" dirty="0" err="1"/>
              <a:t>programa</a:t>
            </a:r>
            <a:r>
              <a:rPr lang="en-US" sz="800" dirty="0"/>
              <a:t> </a:t>
            </a:r>
            <a:r>
              <a:rPr lang="en-US" sz="800" dirty="0" err="1"/>
              <a:t>definitivo</a:t>
            </a:r>
            <a:r>
              <a:rPr lang="en-US" sz="800" dirty="0"/>
              <a:t> para </a:t>
            </a:r>
            <a:r>
              <a:rPr lang="en-US" sz="800" dirty="0" err="1"/>
              <a:t>cada</a:t>
            </a:r>
            <a:r>
              <a:rPr lang="en-US" sz="800" dirty="0"/>
              <a:t> </a:t>
            </a:r>
            <a:r>
              <a:rPr lang="en-US" sz="800" dirty="0" err="1"/>
              <a:t>grupo</a:t>
            </a:r>
            <a:r>
              <a:rPr lang="en-US" sz="800" dirty="0"/>
              <a:t> antes de la salida.</a:t>
            </a:r>
            <a:endParaRPr sz="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/>
              <a:t>•Las </a:t>
            </a:r>
            <a:r>
              <a:rPr lang="en-US" sz="800" dirty="0" err="1"/>
              <a:t>actividades</a:t>
            </a:r>
            <a:r>
              <a:rPr lang="en-US" sz="800" dirty="0"/>
              <a:t> </a:t>
            </a:r>
            <a:r>
              <a:rPr lang="en-US" sz="800" dirty="0" err="1"/>
              <a:t>están</a:t>
            </a:r>
            <a:r>
              <a:rPr lang="en-US" sz="800" dirty="0"/>
              <a:t> </a:t>
            </a:r>
            <a:r>
              <a:rPr lang="en-US" sz="800" dirty="0" err="1"/>
              <a:t>sujetas</a:t>
            </a:r>
            <a:r>
              <a:rPr lang="en-US" sz="800" dirty="0"/>
              <a:t> a </a:t>
            </a:r>
            <a:r>
              <a:rPr lang="en-US" sz="800" dirty="0" err="1"/>
              <a:t>los</a:t>
            </a:r>
            <a:r>
              <a:rPr lang="en-US" sz="800" dirty="0"/>
              <a:t> </a:t>
            </a:r>
            <a:r>
              <a:rPr lang="en-US" sz="800" dirty="0" err="1"/>
              <a:t>horarios</a:t>
            </a:r>
            <a:r>
              <a:rPr lang="en-US" sz="800" dirty="0"/>
              <a:t> de </a:t>
            </a:r>
            <a:r>
              <a:rPr lang="en-US" sz="800" dirty="0" err="1"/>
              <a:t>los</a:t>
            </a:r>
            <a:r>
              <a:rPr lang="en-US" sz="800" dirty="0"/>
              <a:t> </a:t>
            </a:r>
            <a:r>
              <a:rPr lang="en-US" sz="800" dirty="0" err="1"/>
              <a:t>vuelos</a:t>
            </a:r>
            <a:r>
              <a:rPr lang="en-US" sz="800" dirty="0"/>
              <a:t> y </a:t>
            </a:r>
            <a:r>
              <a:rPr lang="en-US" sz="800" dirty="0" err="1"/>
              <a:t>los</a:t>
            </a:r>
            <a:r>
              <a:rPr lang="en-US" sz="800" dirty="0"/>
              <a:t> días </a:t>
            </a:r>
            <a:r>
              <a:rPr lang="en-US" sz="800" dirty="0" err="1"/>
              <a:t>contratados</a:t>
            </a:r>
            <a:r>
              <a:rPr lang="en-US" sz="800" dirty="0"/>
              <a:t>. </a:t>
            </a:r>
            <a:endParaRPr sz="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/>
              <a:t>•Los </a:t>
            </a:r>
            <a:r>
              <a:rPr lang="en-US" sz="800" dirty="0" err="1"/>
              <a:t>programas</a:t>
            </a:r>
            <a:r>
              <a:rPr lang="en-US" sz="800" dirty="0"/>
              <a:t> solo </a:t>
            </a:r>
            <a:r>
              <a:rPr lang="en-US" sz="800" dirty="0" err="1"/>
              <a:t>incluyen</a:t>
            </a:r>
            <a:r>
              <a:rPr lang="en-US" sz="800" dirty="0"/>
              <a:t> la entrada </a:t>
            </a:r>
            <a:r>
              <a:rPr lang="en-US" sz="800" dirty="0" err="1"/>
              <a:t>gratuita</a:t>
            </a:r>
            <a:r>
              <a:rPr lang="en-US" sz="800" dirty="0"/>
              <a:t> a </a:t>
            </a:r>
            <a:r>
              <a:rPr lang="en-US" sz="800" dirty="0" err="1"/>
              <a:t>los</a:t>
            </a:r>
            <a:r>
              <a:rPr lang="en-US" sz="800" dirty="0"/>
              <a:t> </a:t>
            </a:r>
            <a:r>
              <a:rPr lang="en-US" sz="800" dirty="0" err="1"/>
              <a:t>museos</a:t>
            </a:r>
            <a:r>
              <a:rPr lang="en-US" sz="800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</p:txBody>
      </p:sp>
      <p:pic>
        <p:nvPicPr>
          <p:cNvPr id="3" name="Gráfico 2" descr="Mochila contorno">
            <a:extLst>
              <a:ext uri="{FF2B5EF4-FFF2-40B4-BE49-F238E27FC236}">
                <a16:creationId xmlns:a16="http://schemas.microsoft.com/office/drawing/2014/main" xmlns="" id="{054DDD77-471A-9DE0-BF14-6B7BB3DC20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38813" y="4673448"/>
            <a:ext cx="560003" cy="56000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61FFB843-7C83-9223-75E6-41EF4A0F8761}"/>
              </a:ext>
            </a:extLst>
          </p:cNvPr>
          <p:cNvSpPr txBox="1"/>
          <p:nvPr/>
        </p:nvSpPr>
        <p:spPr>
          <a:xfrm>
            <a:off x="942007" y="4449790"/>
            <a:ext cx="22872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Excursión a Dover</a:t>
            </a:r>
          </a:p>
          <a:p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Estudiante de 16 años y adultos 17 € </a:t>
            </a:r>
          </a:p>
          <a:p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Estudiante de 15 años o menos 9 €</a:t>
            </a:r>
          </a:p>
          <a:p>
            <a:endParaRPr lang="es-E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Excursión Támesis</a:t>
            </a:r>
          </a:p>
          <a:p>
            <a:pPr lvl="0"/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16 € por estudiante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"/>
          <p:cNvSpPr/>
          <p:nvPr/>
        </p:nvSpPr>
        <p:spPr>
          <a:xfrm>
            <a:off x="566928" y="411480"/>
            <a:ext cx="96926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400"/>
              <a:buFont typeface="Arial"/>
              <a:buNone/>
            </a:pPr>
            <a:r>
              <a:rPr lang="en-US" sz="3400" b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Documentación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2"/>
          <p:cNvSpPr/>
          <p:nvPr/>
        </p:nvSpPr>
        <p:spPr>
          <a:xfrm>
            <a:off x="566928" y="6382512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50"/>
              <a:buFont typeface="Arial"/>
              <a:buNone/>
            </a:pPr>
            <a:r>
              <a:rPr lang="en-US" sz="8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set · student educational travel   ·   T. 931 600 012   ·   hello@seteducation.es   ·   www.seteducation.es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2"/>
          <p:cNvSpPr/>
          <p:nvPr/>
        </p:nvSpPr>
        <p:spPr>
          <a:xfrm>
            <a:off x="8595360" y="6382512"/>
            <a:ext cx="30175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00"/>
              <a:buFont typeface="Arial"/>
              <a:buNone/>
            </a:pPr>
            <a:r>
              <a:rPr lang="en-US" sz="1100" b="1">
                <a:solidFill>
                  <a:srgbClr val="AEE3F5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/>
          <p:nvPr/>
        </p:nvSpPr>
        <p:spPr>
          <a:xfrm>
            <a:off x="566928" y="1371600"/>
            <a:ext cx="2606040" cy="3703320"/>
          </a:xfrm>
          <a:prstGeom prst="roundRect">
            <a:avLst>
              <a:gd name="adj" fmla="val 6316"/>
            </a:avLst>
          </a:prstGeom>
          <a:solidFill>
            <a:srgbClr val="F4FBFE"/>
          </a:solidFill>
          <a:ln w="12700" cap="flat" cmpd="sng">
            <a:solidFill>
              <a:srgbClr val="D8F0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2"/>
          <p:cNvSpPr/>
          <p:nvPr/>
        </p:nvSpPr>
        <p:spPr>
          <a:xfrm>
            <a:off x="566928" y="1371600"/>
            <a:ext cx="2606040" cy="658368"/>
          </a:xfrm>
          <a:prstGeom prst="roundRect">
            <a:avLst>
              <a:gd name="adj" fmla="val 25000"/>
            </a:avLst>
          </a:prstGeom>
          <a:solidFill>
            <a:srgbClr val="4CC8ED"/>
          </a:solidFill>
          <a:ln w="12700" cap="flat" cmpd="sng">
            <a:solidFill>
              <a:srgbClr val="4CC8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2"/>
          <p:cNvSpPr/>
          <p:nvPr/>
        </p:nvSpPr>
        <p:spPr>
          <a:xfrm>
            <a:off x="704088" y="1371600"/>
            <a:ext cx="233172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DNI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12" descr="photos/pasaport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848" y="2674620"/>
            <a:ext cx="16002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2"/>
          <p:cNvSpPr/>
          <p:nvPr/>
        </p:nvSpPr>
        <p:spPr>
          <a:xfrm>
            <a:off x="749808" y="4462272"/>
            <a:ext cx="224028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DNI en regla.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Policía o Guardia Civil.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2"/>
          <p:cNvSpPr/>
          <p:nvPr/>
        </p:nvSpPr>
        <p:spPr>
          <a:xfrm>
            <a:off x="3355848" y="1371600"/>
            <a:ext cx="2606040" cy="3703320"/>
          </a:xfrm>
          <a:prstGeom prst="roundRect">
            <a:avLst>
              <a:gd name="adj" fmla="val 6316"/>
            </a:avLst>
          </a:prstGeom>
          <a:solidFill>
            <a:srgbClr val="F4FBFE"/>
          </a:solidFill>
          <a:ln w="12700" cap="flat" cmpd="sng">
            <a:solidFill>
              <a:srgbClr val="D8F0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2"/>
          <p:cNvSpPr/>
          <p:nvPr/>
        </p:nvSpPr>
        <p:spPr>
          <a:xfrm>
            <a:off x="3355848" y="1371600"/>
            <a:ext cx="2606040" cy="658368"/>
          </a:xfrm>
          <a:prstGeom prst="roundRect">
            <a:avLst>
              <a:gd name="adj" fmla="val 25000"/>
            </a:avLst>
          </a:prstGeom>
          <a:solidFill>
            <a:srgbClr val="4CC8ED"/>
          </a:solidFill>
          <a:ln w="12700" cap="flat" cmpd="sng">
            <a:solidFill>
              <a:srgbClr val="4CC8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2"/>
          <p:cNvSpPr/>
          <p:nvPr/>
        </p:nvSpPr>
        <p:spPr>
          <a:xfrm>
            <a:off x="3493008" y="1371600"/>
            <a:ext cx="233172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Pasaporte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12" descr="photos/dni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58768" y="2212848"/>
            <a:ext cx="1600200" cy="211226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2"/>
          <p:cNvSpPr/>
          <p:nvPr/>
        </p:nvSpPr>
        <p:spPr>
          <a:xfrm>
            <a:off x="3538728" y="4462272"/>
            <a:ext cx="224028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Pasaporte en regla.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Policía o Guardia Civil.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2"/>
          <p:cNvSpPr/>
          <p:nvPr/>
        </p:nvSpPr>
        <p:spPr>
          <a:xfrm>
            <a:off x="6144768" y="1371600"/>
            <a:ext cx="2606040" cy="3703320"/>
          </a:xfrm>
          <a:prstGeom prst="roundRect">
            <a:avLst>
              <a:gd name="adj" fmla="val 6316"/>
            </a:avLst>
          </a:prstGeom>
          <a:solidFill>
            <a:srgbClr val="F4FBFE"/>
          </a:solidFill>
          <a:ln w="12700" cap="flat" cmpd="sng">
            <a:solidFill>
              <a:srgbClr val="D8F0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6144768" y="1371600"/>
            <a:ext cx="2606040" cy="658368"/>
          </a:xfrm>
          <a:prstGeom prst="roundRect">
            <a:avLst>
              <a:gd name="adj" fmla="val 25000"/>
            </a:avLst>
          </a:prstGeom>
          <a:solidFill>
            <a:srgbClr val="4CC8ED"/>
          </a:solidFill>
          <a:ln w="12700" cap="flat" cmpd="sng">
            <a:solidFill>
              <a:srgbClr val="4CC8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6281928" y="1371600"/>
            <a:ext cx="233172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Autorización de menores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12" descr="photos/autorizacion.jpg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47688" y="2212848"/>
            <a:ext cx="1600200" cy="2112264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2"/>
          <p:cNvSpPr/>
          <p:nvPr/>
        </p:nvSpPr>
        <p:spPr>
          <a:xfrm>
            <a:off x="6327648" y="4462272"/>
            <a:ext cx="224028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Autorización de menores emitida con los datos de set.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8933688" y="1371600"/>
            <a:ext cx="2606040" cy="3703320"/>
          </a:xfrm>
          <a:prstGeom prst="roundRect">
            <a:avLst>
              <a:gd name="adj" fmla="val 6316"/>
            </a:avLst>
          </a:prstGeom>
          <a:solidFill>
            <a:srgbClr val="F4FBFE"/>
          </a:solidFill>
          <a:ln w="12700" cap="flat" cmpd="sng">
            <a:solidFill>
              <a:srgbClr val="D8F0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/>
          <p:nvPr/>
        </p:nvSpPr>
        <p:spPr>
          <a:xfrm>
            <a:off x="8933688" y="1371600"/>
            <a:ext cx="2606040" cy="658368"/>
          </a:xfrm>
          <a:prstGeom prst="roundRect">
            <a:avLst>
              <a:gd name="adj" fmla="val 25000"/>
            </a:avLst>
          </a:prstGeom>
          <a:solidFill>
            <a:srgbClr val="4CC8ED"/>
          </a:solidFill>
          <a:ln w="12700" cap="flat" cmpd="sng">
            <a:solidFill>
              <a:srgbClr val="4CC8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2"/>
          <p:cNvSpPr/>
          <p:nvPr/>
        </p:nvSpPr>
        <p:spPr>
          <a:xfrm>
            <a:off x="9070848" y="1371600"/>
            <a:ext cx="233172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Tarjeta Sanitaria Europea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12" descr="photos/tse.jpg"/>
          <p:cNvPicPr preferRelativeResize="0"/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36608" y="2660904"/>
            <a:ext cx="1600200" cy="987552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2"/>
          <p:cNvSpPr/>
          <p:nvPr/>
        </p:nvSpPr>
        <p:spPr>
          <a:xfrm>
            <a:off x="9116568" y="4279392"/>
            <a:ext cx="224028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 través de la web de la Seguridad Social, o documento internacional acreditativo si el alumno tiene seguro privado.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/>
          <p:nvPr/>
        </p:nvSpPr>
        <p:spPr>
          <a:xfrm>
            <a:off x="566928" y="5212080"/>
            <a:ext cx="1088136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50"/>
              <a:buFont typeface="Arial"/>
              <a:buNone/>
            </a:pPr>
            <a:r>
              <a:rPr lang="en-US" sz="11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Ten mucho cuidado con ambos. Te recomendamos que uno de los dos —el pasaporte o el DNI + autorización— lo dejes guardado en la maleta bajo llave una vez llegues a casa. Siempre es necesario llevar contigo uno de los dos documentos: te los pueden pedir en cualquier sitio.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12" descr="assets_set_logo.png"/>
          <p:cNvPicPr preferRelativeResize="0"/>
          <p:nvPr/>
        </p:nvPicPr>
        <p:blipFill rotWithShape="1">
          <a:blip r:embed="rId7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8832" y="384048"/>
            <a:ext cx="658368" cy="658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3" descr="assets_set_watermark_alpha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2520" y="-960120"/>
            <a:ext cx="4480560" cy="448056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3"/>
          <p:cNvSpPr/>
          <p:nvPr/>
        </p:nvSpPr>
        <p:spPr>
          <a:xfrm>
            <a:off x="566928" y="411480"/>
            <a:ext cx="96926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000"/>
              <a:buFont typeface="Arial"/>
              <a:buNone/>
            </a:pPr>
            <a:r>
              <a:rPr lang="en-US" sz="3000" b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Electronic Travel Authorisation (ETA)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66928" y="6382512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50"/>
              <a:buFont typeface="Arial"/>
              <a:buNone/>
            </a:pPr>
            <a:r>
              <a:rPr lang="en-US" sz="8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set · student educational travel   ·   T. 931 600 012   ·   hello@seteducation.es   ·   www.seteducation.es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8595360" y="6382512"/>
            <a:ext cx="30175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00"/>
              <a:buFont typeface="Arial"/>
              <a:buNone/>
            </a:pPr>
            <a:r>
              <a:rPr lang="en-US" sz="1100" b="1">
                <a:solidFill>
                  <a:srgbClr val="AEE3F5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658368" y="1554480"/>
            <a:ext cx="64008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Char char="•"/>
            </a:pPr>
            <a:r>
              <a:rPr lang="en-US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Es obligatoria para acceder a Reino Unido.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Char char="•"/>
            </a:pPr>
            <a:r>
              <a:rPr lang="en-US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Se puede tramitar desde el móvil.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Char char="•"/>
            </a:pPr>
            <a:r>
              <a:rPr lang="en-US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Es muy fácil de tramitar.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Char char="•"/>
            </a:pPr>
            <a:r>
              <a:rPr lang="en-US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La debe hacer cada estudiante desde la app.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Char char="•"/>
            </a:pPr>
            <a:r>
              <a:rPr lang="en-US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Lo explicaremos con detalle en la reunión final.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Char char="•"/>
            </a:pPr>
            <a:r>
              <a:rPr lang="en-US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Tiene un coste de 20 GBP.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Char char="•"/>
            </a:pPr>
            <a:r>
              <a:rPr lang="en-US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No se puede viajar a Reino Unido sin ella.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13" descr="assets_set_logo.png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8832" y="384048"/>
            <a:ext cx="658368" cy="658368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3"/>
          <p:cNvSpPr/>
          <p:nvPr/>
        </p:nvSpPr>
        <p:spPr>
          <a:xfrm>
            <a:off x="5286376" y="1645920"/>
            <a:ext cx="3144392" cy="3010248"/>
          </a:xfrm>
          <a:prstGeom prst="roundRect">
            <a:avLst>
              <a:gd name="adj" fmla="val 12000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/>
          <p:nvPr/>
        </p:nvSpPr>
        <p:spPr>
          <a:xfrm>
            <a:off x="6601968" y="3509119"/>
            <a:ext cx="22860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Arial"/>
              <a:buNone/>
            </a:pPr>
            <a:r>
              <a:rPr lang="en-US" sz="1300" b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App oficial UK ETA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Arial"/>
              <a:buNone/>
            </a:pPr>
            <a:r>
              <a:rPr lang="en-US" sz="1300" b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Home Office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13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5572" y="1965128"/>
            <a:ext cx="2286000" cy="16452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</p:spPr>
      </p:pic>
      <p:pic>
        <p:nvPicPr>
          <p:cNvPr id="246" name="Google Shape;246;p13" title="_How to Apply For a UK Electronic Travel Authorisation (ETA).png"/>
          <p:cNvPicPr preferRelativeResize="0"/>
          <p:nvPr/>
        </p:nvPicPr>
        <p:blipFill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7426" y="1766956"/>
            <a:ext cx="2869750" cy="2869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"/>
          <p:cNvSpPr/>
          <p:nvPr/>
        </p:nvSpPr>
        <p:spPr>
          <a:xfrm>
            <a:off x="566928" y="411480"/>
            <a:ext cx="96926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400"/>
              <a:buFont typeface="Arial"/>
              <a:buNone/>
            </a:pPr>
            <a:r>
              <a:rPr lang="en-US" sz="3400" b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Pasaportes extracomunitarios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4"/>
          <p:cNvSpPr/>
          <p:nvPr/>
        </p:nvSpPr>
        <p:spPr>
          <a:xfrm>
            <a:off x="566928" y="6382512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50"/>
              <a:buFont typeface="Arial"/>
              <a:buNone/>
            </a:pPr>
            <a:r>
              <a:rPr lang="en-US" sz="8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set · student educational travel   ·   T. 931 600 012   ·   hello@seteducation.es   ·   www.seteducation.es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4"/>
          <p:cNvSpPr/>
          <p:nvPr/>
        </p:nvSpPr>
        <p:spPr>
          <a:xfrm>
            <a:off x="8595360" y="6382512"/>
            <a:ext cx="30175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00"/>
              <a:buFont typeface="Arial"/>
              <a:buNone/>
            </a:pPr>
            <a:r>
              <a:rPr lang="en-US" sz="1100" b="1">
                <a:solidFill>
                  <a:srgbClr val="AEE3F5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658368" y="1828800"/>
            <a:ext cx="64008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200"/>
              <a:buFont typeface="Arial"/>
              <a:buNone/>
            </a:pPr>
            <a:r>
              <a:rPr lang="en-US" sz="2200" b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Es responsabilidad de los tutores legales del estudiante disponer de toda la documentación requerida por el país de destino para acceder a este.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66928" y="3931920"/>
            <a:ext cx="6492240" cy="868680"/>
          </a:xfrm>
          <a:prstGeom prst="roundRect">
            <a:avLst>
              <a:gd name="adj" fmla="val 16842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868680" y="3931920"/>
            <a:ext cx="5943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1450"/>
              <a:buFont typeface="Arial"/>
              <a:buNone/>
            </a:pPr>
            <a:r>
              <a:rPr lang="en-US" sz="1450" b="1">
                <a:solidFill>
                  <a:srgbClr val="1596C4"/>
                </a:solidFill>
                <a:latin typeface="Arial"/>
                <a:ea typeface="Arial"/>
                <a:cs typeface="Arial"/>
                <a:sym typeface="Arial"/>
              </a:rPr>
              <a:t>Set no gestiona los visados en los programas de corta estancia.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" name="Google Shape;258;p14" descr="assets_set_logo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8832" y="384048"/>
            <a:ext cx="658368" cy="658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4016" y="1397000"/>
            <a:ext cx="4064000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faab848acc_0_0"/>
          <p:cNvSpPr/>
          <p:nvPr/>
        </p:nvSpPr>
        <p:spPr>
          <a:xfrm>
            <a:off x="539224" y="213975"/>
            <a:ext cx="84285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950" tIns="16950" rIns="16950" bIns="16950" anchor="t" anchorCtr="0">
            <a:noAutofit/>
          </a:bodyPr>
          <a:lstStyle/>
          <a:p>
            <a:pPr marL="0" marR="0" lvl="0" indent="0" algn="l" rtl="0">
              <a:lnSpc>
                <a:spcPct val="81740"/>
              </a:lnSpc>
              <a:spcBef>
                <a:spcPts val="0"/>
              </a:spcBef>
              <a:spcAft>
                <a:spcPts val="0"/>
              </a:spcAft>
              <a:buClr>
                <a:srgbClr val="0F7096"/>
              </a:buClr>
              <a:buSzPts val="2802"/>
              <a:buFont typeface="Gelasio"/>
              <a:buNone/>
            </a:pPr>
            <a:r>
              <a:rPr lang="en-US" sz="2802" b="0" i="0" u="none" strike="noStrike" cap="none">
                <a:solidFill>
                  <a:srgbClr val="0F7096"/>
                </a:solidFill>
                <a:latin typeface="Gelasio"/>
                <a:ea typeface="Gelasio"/>
                <a:cs typeface="Gelasio"/>
                <a:sym typeface="Gelasio"/>
              </a:rPr>
              <a:t>Ahorro con la</a:t>
            </a:r>
            <a:endParaRPr sz="280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3faab848acc_0_0"/>
          <p:cNvSpPr/>
          <p:nvPr/>
        </p:nvSpPr>
        <p:spPr>
          <a:xfrm>
            <a:off x="539224" y="584037"/>
            <a:ext cx="84285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950" tIns="16950" rIns="16950" bIns="16950" anchor="t" anchorCtr="0">
            <a:noAutofit/>
          </a:bodyPr>
          <a:lstStyle/>
          <a:p>
            <a:pPr marL="0" marR="0" lvl="0" indent="0" algn="l" rtl="0">
              <a:lnSpc>
                <a:spcPct val="8174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2"/>
              <a:buFont typeface="Gelasio"/>
              <a:buNone/>
            </a:pPr>
            <a:r>
              <a:rPr lang="en-US" sz="2802" b="1" i="0" u="none" strike="noStrike" cap="none">
                <a:solidFill>
                  <a:srgbClr val="222222"/>
                </a:solidFill>
                <a:latin typeface="Gelasio"/>
                <a:ea typeface="Gelasio"/>
                <a:cs typeface="Gelasio"/>
                <a:sym typeface="Gelasio"/>
              </a:rPr>
              <a:t>venta de papeletas del sorteo especial SET</a:t>
            </a:r>
            <a:endParaRPr sz="280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faab848acc_0_0"/>
          <p:cNvSpPr/>
          <p:nvPr/>
        </p:nvSpPr>
        <p:spPr>
          <a:xfrm>
            <a:off x="9091597" y="839056"/>
            <a:ext cx="212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950" tIns="16950" rIns="16950" bIns="1695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F7096"/>
              </a:buClr>
              <a:buSzPts val="1201"/>
              <a:buFont typeface="Gelasio"/>
              <a:buNone/>
            </a:pPr>
            <a:r>
              <a:rPr lang="en-US" sz="1201" b="1" i="0" u="none" strike="noStrike" cap="none">
                <a:solidFill>
                  <a:srgbClr val="0F7096"/>
                </a:solidFill>
                <a:latin typeface="Gelasio"/>
                <a:ea typeface="Gelasio"/>
                <a:cs typeface="Gelasio"/>
                <a:sym typeface="Gelasio"/>
              </a:rPr>
              <a:t>Sorteo especial SET</a:t>
            </a:r>
            <a:endParaRPr sz="1201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faab848acc_0_0"/>
          <p:cNvSpPr/>
          <p:nvPr/>
        </p:nvSpPr>
        <p:spPr>
          <a:xfrm>
            <a:off x="302750" y="1284538"/>
            <a:ext cx="11531100" cy="5049000"/>
          </a:xfrm>
          <a:prstGeom prst="roundRect">
            <a:avLst>
              <a:gd name="adj" fmla="val 2991"/>
            </a:avLst>
          </a:prstGeom>
          <a:solidFill>
            <a:srgbClr val="0284C7"/>
          </a:solidFill>
          <a:ln>
            <a:noFill/>
          </a:ln>
          <a:effectLst>
            <a:outerShdw blurRad="280524" dist="126236" dir="5400000" algn="bl" rotWithShape="0">
              <a:srgbClr val="0F7096">
                <a:alpha val="21960"/>
              </a:srgbClr>
            </a:outerShdw>
          </a:effectLst>
        </p:spPr>
        <p:txBody>
          <a:bodyPr spcFirstLastPara="1" wrap="square" lIns="67325" tIns="67325" rIns="67325" bIns="673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g3faab848acc_0_0"/>
          <p:cNvSpPr/>
          <p:nvPr/>
        </p:nvSpPr>
        <p:spPr>
          <a:xfrm>
            <a:off x="539236" y="2663579"/>
            <a:ext cx="6017400" cy="2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700" tIns="18700" rIns="18700" bIns="18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325"/>
              <a:buFont typeface="Gelasio"/>
              <a:buNone/>
            </a:pPr>
            <a:r>
              <a:rPr lang="en-US" sz="1325" b="1" i="0" u="none" strike="noStrike" cap="none">
                <a:solidFill>
                  <a:srgbClr val="AEE3F5"/>
                </a:solidFill>
                <a:latin typeface="Gelasio"/>
                <a:ea typeface="Gelasio"/>
                <a:cs typeface="Gelasio"/>
                <a:sym typeface="Gelasio"/>
              </a:rPr>
              <a:t>AHORRO MÁXIMO</a:t>
            </a:r>
            <a:endParaRPr sz="132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faab848acc_0_0"/>
          <p:cNvSpPr/>
          <p:nvPr/>
        </p:nvSpPr>
        <p:spPr>
          <a:xfrm>
            <a:off x="539236" y="3032589"/>
            <a:ext cx="3286800" cy="13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700" tIns="18700" rIns="18700" bIns="18700" anchor="t" anchorCtr="0">
            <a:noAutofit/>
          </a:bodyPr>
          <a:lstStyle/>
          <a:p>
            <a:pPr marL="0" marR="0" lvl="0" indent="0" algn="l" rtl="0">
              <a:lnSpc>
                <a:spcPct val="6924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96"/>
              <a:buFont typeface="Gelasio"/>
              <a:buNone/>
            </a:pPr>
            <a:r>
              <a:rPr lang="en-US" sz="11596" b="1" i="0" u="none" strike="noStrike" cap="none">
                <a:solidFill>
                  <a:srgbClr val="FFFFFF"/>
                </a:solidFill>
                <a:latin typeface="Gelasio"/>
                <a:ea typeface="Gelasio"/>
                <a:cs typeface="Gelasio"/>
                <a:sym typeface="Gelasio"/>
              </a:rPr>
              <a:t>200</a:t>
            </a:r>
            <a:endParaRPr sz="11596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faab848acc_0_0"/>
          <p:cNvSpPr/>
          <p:nvPr/>
        </p:nvSpPr>
        <p:spPr>
          <a:xfrm>
            <a:off x="3583292" y="3032589"/>
            <a:ext cx="434400" cy="9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700" tIns="18700" rIns="18700" bIns="18700" anchor="t" anchorCtr="0">
            <a:noAutofit/>
          </a:bodyPr>
          <a:lstStyle/>
          <a:p>
            <a:pPr marL="0" marR="0" lvl="0" indent="0" algn="l" rtl="0">
              <a:lnSpc>
                <a:spcPct val="117895"/>
              </a:lnSpc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4639"/>
              <a:buFont typeface="Gelasio"/>
              <a:buNone/>
            </a:pPr>
            <a:r>
              <a:rPr lang="en-US" sz="4639" b="0" i="0" u="none" strike="noStrike" cap="none">
                <a:solidFill>
                  <a:srgbClr val="AEE3F5"/>
                </a:solidFill>
                <a:latin typeface="Gelasio"/>
                <a:ea typeface="Gelasio"/>
                <a:cs typeface="Gelasio"/>
                <a:sym typeface="Gelasio"/>
              </a:rPr>
              <a:t>€</a:t>
            </a:r>
            <a:endParaRPr sz="463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faab848acc_0_0"/>
          <p:cNvSpPr/>
          <p:nvPr/>
        </p:nvSpPr>
        <p:spPr>
          <a:xfrm>
            <a:off x="539236" y="4510889"/>
            <a:ext cx="981900" cy="56100"/>
          </a:xfrm>
          <a:prstGeom prst="roundRect">
            <a:avLst>
              <a:gd name="adj" fmla="val 50000"/>
            </a:avLst>
          </a:prstGeom>
          <a:solidFill>
            <a:srgbClr val="AEE3F5"/>
          </a:solidFill>
          <a:ln>
            <a:noFill/>
          </a:ln>
        </p:spPr>
        <p:txBody>
          <a:bodyPr spcFirstLastPara="1" wrap="square" lIns="67325" tIns="67325" rIns="67325" bIns="673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g3faab848acc_0_0"/>
          <p:cNvSpPr/>
          <p:nvPr/>
        </p:nvSpPr>
        <p:spPr>
          <a:xfrm>
            <a:off x="539236" y="4749294"/>
            <a:ext cx="6017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700" tIns="18700" rIns="18700" bIns="18700" anchor="t" anchorCtr="0">
            <a:noAutofit/>
          </a:bodyPr>
          <a:lstStyle/>
          <a:p>
            <a:pPr marL="0" marR="0" lvl="0" indent="0" algn="l" rtl="0">
              <a:lnSpc>
                <a:spcPct val="11011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36"/>
              <a:buFont typeface="Carlito"/>
              <a:buNone/>
            </a:pPr>
            <a:r>
              <a:rPr lang="en-US" sz="1436" b="0" i="0" u="none" strike="noStrike" cap="none">
                <a:solidFill>
                  <a:srgbClr val="FFFFFF"/>
                </a:solidFill>
                <a:latin typeface="Carlito"/>
                <a:ea typeface="Carlito"/>
                <a:cs typeface="Carlito"/>
                <a:sym typeface="Carlito"/>
              </a:rPr>
              <a:t>por alumno, aplicados directamente al coste del viaje.</a:t>
            </a:r>
            <a:endParaRPr sz="1436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g3faab848acc_0_0" descr="preencoded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0241" y="1898849"/>
            <a:ext cx="5470218" cy="386131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3faab848acc_0_0"/>
          <p:cNvSpPr/>
          <p:nvPr/>
        </p:nvSpPr>
        <p:spPr>
          <a:xfrm>
            <a:off x="302750" y="6474922"/>
            <a:ext cx="50562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700" tIns="18700" rIns="18700" bIns="18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939"/>
              <a:buFont typeface="Carlito"/>
              <a:buNone/>
            </a:pPr>
            <a:r>
              <a:rPr lang="en-US" sz="939" b="0" i="0" u="none" strike="noStrike" cap="none">
                <a:solidFill>
                  <a:srgbClr val="6B6B6B"/>
                </a:solidFill>
                <a:latin typeface="Carlito"/>
                <a:ea typeface="Carlito"/>
                <a:cs typeface="Carlito"/>
                <a:sym typeface="Carlito"/>
              </a:rPr>
              <a:t>set · student educational travel · T. 931 600 012 · hello@seteducation.es · www.seteducation.es</a:t>
            </a:r>
            <a:endParaRPr sz="93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g3faab848acc_0_0"/>
          <p:cNvSpPr/>
          <p:nvPr/>
        </p:nvSpPr>
        <p:spPr>
          <a:xfrm>
            <a:off x="10990707" y="6487898"/>
            <a:ext cx="1145100" cy="2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700" tIns="18700" rIns="18700" bIns="18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96C4"/>
              </a:buClr>
              <a:buSzPts val="1215"/>
              <a:buFont typeface="Gelasio"/>
              <a:buNone/>
            </a:pPr>
            <a:r>
              <a:rPr lang="en-US" sz="1215" b="1" i="0" u="none" strike="noStrike" cap="none">
                <a:solidFill>
                  <a:srgbClr val="1596C4"/>
                </a:solidFill>
                <a:latin typeface="Gelasio"/>
                <a:ea typeface="Gelasio"/>
                <a:cs typeface="Gelasio"/>
                <a:sym typeface="Gelasio"/>
              </a:rPr>
              <a:t>Culture Week</a:t>
            </a:r>
            <a:endParaRPr sz="121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6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CC8E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6"/>
          <p:cNvSpPr/>
          <p:nvPr/>
        </p:nvSpPr>
        <p:spPr>
          <a:xfrm>
            <a:off x="914400" y="2606040"/>
            <a:ext cx="4409105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</a:pPr>
            <a:r>
              <a:rPr lang="en-US" sz="4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Documentación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</a:pPr>
            <a:r>
              <a:rPr lang="en-US" sz="4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del programa</a:t>
            </a:r>
            <a:endParaRPr sz="4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6"/>
          <p:cNvSpPr/>
          <p:nvPr/>
        </p:nvSpPr>
        <p:spPr>
          <a:xfrm>
            <a:off x="929487" y="3867061"/>
            <a:ext cx="103327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AF9FF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EAF9FF"/>
                </a:solidFill>
                <a:latin typeface="Arial"/>
                <a:ea typeface="Arial"/>
                <a:cs typeface="Arial"/>
                <a:sym typeface="Arial"/>
              </a:rPr>
              <a:t>Régimen de pagos, plazos y costes adicionales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6"/>
          <p:cNvSpPr/>
          <p:nvPr/>
        </p:nvSpPr>
        <p:spPr>
          <a:xfrm>
            <a:off x="6237600" y="909000"/>
            <a:ext cx="5040000" cy="5040000"/>
          </a:xfrm>
          <a:prstGeom prst="roundRect">
            <a:avLst>
              <a:gd name="adj" fmla="val 13913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6"/>
          <p:cNvSpPr/>
          <p:nvPr/>
        </p:nvSpPr>
        <p:spPr>
          <a:xfrm>
            <a:off x="566928" y="6382512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50"/>
              <a:buFont typeface="Arial"/>
              <a:buNone/>
            </a:pPr>
            <a:r>
              <a:rPr lang="en-US" sz="11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set · student educational travel   ·   T. 931 600 012   ·   hello@seteducation.es   ·   www.seteducation.es</a:t>
            </a:r>
            <a:endParaRPr sz="11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6"/>
          <p:cNvSpPr/>
          <p:nvPr/>
        </p:nvSpPr>
        <p:spPr>
          <a:xfrm>
            <a:off x="8595360" y="6382512"/>
            <a:ext cx="3017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00"/>
              <a:buFont typeface="Arial"/>
              <a:buNone/>
            </a:pPr>
            <a:r>
              <a:rPr lang="en-US" sz="1500" b="1">
                <a:solidFill>
                  <a:srgbClr val="AEE3F5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C08E78A-C687-FB96-05E3-B66956744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627" y="234627"/>
            <a:ext cx="6064305" cy="605696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>
          <a:extLst>
            <a:ext uri="{FF2B5EF4-FFF2-40B4-BE49-F238E27FC236}">
              <a16:creationId xmlns:a16="http://schemas.microsoft.com/office/drawing/2014/main" xmlns="" id="{76ECBFF9-CBAB-EBE2-DB2E-4D995E455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6">
            <a:extLst>
              <a:ext uri="{FF2B5EF4-FFF2-40B4-BE49-F238E27FC236}">
                <a16:creationId xmlns:a16="http://schemas.microsoft.com/office/drawing/2014/main" xmlns="" id="{0D6D84A5-DD0F-E141-C2F1-6BD84CFBA0E2}"/>
              </a:ext>
            </a:extLst>
          </p:cNvPr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rgbClr val="4CC8E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6">
            <a:extLst>
              <a:ext uri="{FF2B5EF4-FFF2-40B4-BE49-F238E27FC236}">
                <a16:creationId xmlns:a16="http://schemas.microsoft.com/office/drawing/2014/main" xmlns="" id="{C34D3B58-D05C-3E7B-6051-766520FCD6FB}"/>
              </a:ext>
            </a:extLst>
          </p:cNvPr>
          <p:cNvSpPr/>
          <p:nvPr/>
        </p:nvSpPr>
        <p:spPr>
          <a:xfrm>
            <a:off x="566928" y="1956816"/>
            <a:ext cx="4409105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</a:pPr>
            <a:r>
              <a:rPr lang="es-ES" sz="46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INSCRIPCIÓN</a:t>
            </a:r>
            <a:endParaRPr sz="46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6">
            <a:extLst>
              <a:ext uri="{FF2B5EF4-FFF2-40B4-BE49-F238E27FC236}">
                <a16:creationId xmlns:a16="http://schemas.microsoft.com/office/drawing/2014/main" xmlns="" id="{4676E613-63A7-B55F-B419-81D38C13F91A}"/>
              </a:ext>
            </a:extLst>
          </p:cNvPr>
          <p:cNvSpPr/>
          <p:nvPr/>
        </p:nvSpPr>
        <p:spPr>
          <a:xfrm>
            <a:off x="249474" y="2734056"/>
            <a:ext cx="103327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AF9FF"/>
              </a:buClr>
              <a:buSzPts val="1600"/>
              <a:buFont typeface="Arial"/>
              <a:buNone/>
            </a:pPr>
            <a:r>
              <a:rPr lang="en-US" sz="1600" dirty="0" err="1">
                <a:solidFill>
                  <a:srgbClr val="EAF9FF"/>
                </a:solidFill>
                <a:latin typeface="Arial"/>
                <a:ea typeface="Arial"/>
                <a:cs typeface="Arial"/>
                <a:sym typeface="Arial"/>
              </a:rPr>
              <a:t>Régimen</a:t>
            </a:r>
            <a:r>
              <a:rPr lang="en-US" sz="1600" dirty="0">
                <a:solidFill>
                  <a:srgbClr val="EAF9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600" dirty="0" err="1">
                <a:solidFill>
                  <a:srgbClr val="EAF9FF"/>
                </a:solidFill>
                <a:latin typeface="Arial"/>
                <a:ea typeface="Arial"/>
                <a:cs typeface="Arial"/>
                <a:sym typeface="Arial"/>
              </a:rPr>
              <a:t>pagos</a:t>
            </a:r>
            <a:r>
              <a:rPr lang="en-US" sz="1600" dirty="0">
                <a:solidFill>
                  <a:srgbClr val="EAF9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dirty="0" err="1">
                <a:solidFill>
                  <a:srgbClr val="EAF9FF"/>
                </a:solidFill>
                <a:latin typeface="Arial"/>
                <a:ea typeface="Arial"/>
                <a:cs typeface="Arial"/>
                <a:sym typeface="Arial"/>
              </a:rPr>
              <a:t>plazos</a:t>
            </a:r>
            <a:r>
              <a:rPr lang="en-US" sz="1600" dirty="0">
                <a:solidFill>
                  <a:srgbClr val="EAF9FF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600" dirty="0" err="1">
                <a:solidFill>
                  <a:srgbClr val="EAF9FF"/>
                </a:solidFill>
                <a:latin typeface="Arial"/>
                <a:ea typeface="Arial"/>
                <a:cs typeface="Arial"/>
                <a:sym typeface="Arial"/>
              </a:rPr>
              <a:t>costes</a:t>
            </a:r>
            <a:r>
              <a:rPr lang="en-US" sz="1600" dirty="0">
                <a:solidFill>
                  <a:srgbClr val="EAF9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dirty="0" err="1">
                <a:solidFill>
                  <a:srgbClr val="EAF9FF"/>
                </a:solidFill>
                <a:latin typeface="Arial"/>
                <a:ea typeface="Arial"/>
                <a:cs typeface="Arial"/>
                <a:sym typeface="Arial"/>
              </a:rPr>
              <a:t>adicionales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6">
            <a:extLst>
              <a:ext uri="{FF2B5EF4-FFF2-40B4-BE49-F238E27FC236}">
                <a16:creationId xmlns:a16="http://schemas.microsoft.com/office/drawing/2014/main" xmlns="" id="{B0E3D933-F588-C7A7-2D1A-F45B7061B974}"/>
              </a:ext>
            </a:extLst>
          </p:cNvPr>
          <p:cNvSpPr/>
          <p:nvPr/>
        </p:nvSpPr>
        <p:spPr>
          <a:xfrm>
            <a:off x="5952067" y="909000"/>
            <a:ext cx="5325533" cy="5040000"/>
          </a:xfrm>
          <a:prstGeom prst="roundRect">
            <a:avLst>
              <a:gd name="adj" fmla="val 13913"/>
            </a:avLst>
          </a:prstGeom>
          <a:solidFill>
            <a:srgbClr val="E8F7FD"/>
          </a:solidFill>
          <a:ln w="12700" cap="flat" cmpd="sng">
            <a:solidFill>
              <a:srgbClr val="E8F7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6">
            <a:extLst>
              <a:ext uri="{FF2B5EF4-FFF2-40B4-BE49-F238E27FC236}">
                <a16:creationId xmlns:a16="http://schemas.microsoft.com/office/drawing/2014/main" xmlns="" id="{63D17181-2A0C-522D-4142-4C5BB2C75192}"/>
              </a:ext>
            </a:extLst>
          </p:cNvPr>
          <p:cNvSpPr/>
          <p:nvPr/>
        </p:nvSpPr>
        <p:spPr>
          <a:xfrm>
            <a:off x="566928" y="6382512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50"/>
              <a:buFont typeface="Arial"/>
              <a:buNone/>
            </a:pPr>
            <a:r>
              <a:rPr lang="en-US" sz="11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set · student educational travel   ·   T. 931 600 012   ·   hello@seteducation.es   ·   www.seteducation.es</a:t>
            </a:r>
            <a:endParaRPr sz="11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6">
            <a:extLst>
              <a:ext uri="{FF2B5EF4-FFF2-40B4-BE49-F238E27FC236}">
                <a16:creationId xmlns:a16="http://schemas.microsoft.com/office/drawing/2014/main" xmlns="" id="{78505A6E-7C77-C0E5-0EA1-A1BCC7531812}"/>
              </a:ext>
            </a:extLst>
          </p:cNvPr>
          <p:cNvSpPr/>
          <p:nvPr/>
        </p:nvSpPr>
        <p:spPr>
          <a:xfrm>
            <a:off x="8595360" y="6382512"/>
            <a:ext cx="3017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00"/>
              <a:buFont typeface="Arial"/>
              <a:buNone/>
            </a:pPr>
            <a:r>
              <a:rPr lang="en-US" sz="1500" b="1">
                <a:solidFill>
                  <a:srgbClr val="AEE3F5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1CBCE9C-98EE-5BEC-21BC-37B4B50CD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096" y="0"/>
            <a:ext cx="6320349" cy="674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371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fa71a45fa1_0_35"/>
          <p:cNvSpPr txBox="1"/>
          <p:nvPr/>
        </p:nvSpPr>
        <p:spPr>
          <a:xfrm>
            <a:off x="2103850" y="220350"/>
            <a:ext cx="7477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Nuestras Redes Sociales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07" name="Google Shape;307;g3fa71a45fa1_0_35" descr="assets_set_logo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3750" y="220351"/>
            <a:ext cx="752400" cy="7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g3fa71a45fa1_0_35"/>
          <p:cNvSpPr/>
          <p:nvPr/>
        </p:nvSpPr>
        <p:spPr>
          <a:xfrm>
            <a:off x="8595360" y="6382512"/>
            <a:ext cx="3017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00"/>
              <a:buFont typeface="Arial"/>
              <a:buNone/>
            </a:pPr>
            <a:r>
              <a:rPr lang="en-US" b="1">
                <a:solidFill>
                  <a:srgbClr val="AEE3F5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9" name="Google Shape;309;g3fa71a45fa1_0_3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0625" y="1249602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3fa71a45fa1_0_3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22889" y="1249602"/>
            <a:ext cx="18097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g3fa71a45fa1_0_3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30825" y="1249602"/>
            <a:ext cx="18097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g3fa71a45fa1_0_35"/>
          <p:cNvSpPr txBox="1"/>
          <p:nvPr/>
        </p:nvSpPr>
        <p:spPr>
          <a:xfrm rot="-460">
            <a:off x="4603880" y="959388"/>
            <a:ext cx="2243700" cy="8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>
                <a:solidFill>
                  <a:srgbClr val="0284C7"/>
                </a:solidFill>
                <a:latin typeface="Caveat"/>
                <a:ea typeface="Caveat"/>
                <a:cs typeface="Caveat"/>
                <a:sym typeface="Caveat"/>
              </a:rPr>
              <a:t>More than a trip,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950">
                <a:solidFill>
                  <a:srgbClr val="0284C7"/>
                </a:solidFill>
                <a:latin typeface="Caveat"/>
                <a:ea typeface="Caveat"/>
                <a:cs typeface="Caveat"/>
                <a:sym typeface="Caveat"/>
              </a:rPr>
              <a:t> a life experience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13" name="Google Shape;313;g3fa71a45fa1_0_3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66050" y="1414950"/>
            <a:ext cx="30480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g3fa71a45fa1_0_3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82000" y="3524250"/>
            <a:ext cx="428625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g3fa71a45fa1_0_3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2900" y="1036290"/>
            <a:ext cx="3682900" cy="5555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g3fa71a45fa1_0_3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254400" y="1036290"/>
            <a:ext cx="3683049" cy="5555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3fa71a45fa1_0_35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66050" y="1036290"/>
            <a:ext cx="3682900" cy="5555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3fa71a45fa1_0_35" title="Captura 2026-09-09 a las 17.24.09.png"/>
          <p:cNvPicPr preferRelativeResize="0"/>
          <p:nvPr/>
        </p:nvPicPr>
        <p:blipFill rotWithShape="1">
          <a:blip r:embed="rId1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25" y="2027783"/>
            <a:ext cx="3359050" cy="3429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3fa71a45fa1_0_35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04825" y="5819626"/>
            <a:ext cx="335905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g3fa71a45fa1_0_35" title="Captura 2026-09-09 a las 17.22.00.png"/>
          <p:cNvPicPr preferRelativeResize="0"/>
          <p:nvPr/>
        </p:nvPicPr>
        <p:blipFill rotWithShape="1">
          <a:blip r:embed="rId1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6325" y="1884549"/>
            <a:ext cx="3359200" cy="368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g3fa71a45fa1_0_35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416325" y="5819626"/>
            <a:ext cx="3359199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3fa71a45fa1_0_35" title="Captura 2026-09-09 a las 17.25.12.png"/>
          <p:cNvPicPr preferRelativeResize="0"/>
          <p:nvPr/>
        </p:nvPicPr>
        <p:blipFill rotWithShape="1">
          <a:blip r:embed="rId1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36"/>
          <a:stretch/>
        </p:blipFill>
        <p:spPr>
          <a:xfrm>
            <a:off x="8327975" y="2027783"/>
            <a:ext cx="3359050" cy="342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g3fa71a45fa1_0_35" descr="imag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327975" y="5819626"/>
            <a:ext cx="335905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g3fa71a45fa1_0_3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4275" y="1317277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g3fa71a45fa1_0_35"/>
          <p:cNvSpPr txBox="1"/>
          <p:nvPr/>
        </p:nvSpPr>
        <p:spPr>
          <a:xfrm>
            <a:off x="1889075" y="1293465"/>
            <a:ext cx="8955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Facebook</a:t>
            </a:r>
            <a:endParaRPr/>
          </a:p>
        </p:txBody>
      </p:sp>
      <p:pic>
        <p:nvPicPr>
          <p:cNvPr id="326" name="Google Shape;326;g3fa71a45fa1_0_35" descr="image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7700" y="5924401"/>
            <a:ext cx="40005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3fa71a45fa1_0_3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76726" y="1317277"/>
            <a:ext cx="18097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g3fa71a45fa1_0_35"/>
          <p:cNvSpPr txBox="1"/>
          <p:nvPr/>
        </p:nvSpPr>
        <p:spPr>
          <a:xfrm>
            <a:off x="5752951" y="1293465"/>
            <a:ext cx="962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Instagram</a:t>
            </a:r>
            <a:endParaRPr/>
          </a:p>
        </p:txBody>
      </p:sp>
      <p:pic>
        <p:nvPicPr>
          <p:cNvPr id="329" name="Google Shape;329;g3fa71a45fa1_0_35" descr="image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559200" y="5924401"/>
            <a:ext cx="40005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g3fa71a45fa1_0_3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93150" y="1317277"/>
            <a:ext cx="18097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3fa71a45fa1_0_35"/>
          <p:cNvSpPr txBox="1"/>
          <p:nvPr/>
        </p:nvSpPr>
        <p:spPr>
          <a:xfrm>
            <a:off x="9769375" y="1293465"/>
            <a:ext cx="752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LinkedIn</a:t>
            </a:r>
            <a:endParaRPr/>
          </a:p>
        </p:txBody>
      </p:sp>
      <p:pic>
        <p:nvPicPr>
          <p:cNvPr id="332" name="Google Shape;332;g3fa71a45fa1_0_35" descr="image.pn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470850" y="5924401"/>
            <a:ext cx="40005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g3fa71a45fa1_0_35" descr="image.png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38187" y="6038701"/>
            <a:ext cx="219075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g3fa71a45fa1_0_35"/>
          <p:cNvSpPr txBox="1"/>
          <p:nvPr/>
        </p:nvSpPr>
        <p:spPr>
          <a:xfrm>
            <a:off x="1162050" y="5958780"/>
            <a:ext cx="20904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Comunidad</a:t>
            </a:r>
            <a:endParaRPr/>
          </a:p>
        </p:txBody>
      </p:sp>
      <p:sp>
        <p:nvSpPr>
          <p:cNvPr id="335" name="Google Shape;335;g3fa71a45fa1_0_35"/>
          <p:cNvSpPr txBox="1"/>
          <p:nvPr/>
        </p:nvSpPr>
        <p:spPr>
          <a:xfrm>
            <a:off x="1162050" y="6141541"/>
            <a:ext cx="19908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4748B"/>
                </a:solidFill>
                <a:latin typeface="Poppins"/>
                <a:ea typeface="Poppins"/>
                <a:cs typeface="Poppins"/>
                <a:sym typeface="Poppins"/>
              </a:rPr>
              <a:t>Noticias, novedades y vida en SET</a:t>
            </a:r>
            <a:endParaRPr/>
          </a:p>
        </p:txBody>
      </p:sp>
      <p:pic>
        <p:nvPicPr>
          <p:cNvPr id="336" name="Google Shape;336;g3fa71a45fa1_0_35" descr="image.png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4673500" y="6038701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g3fa71a45fa1_0_35"/>
          <p:cNvSpPr txBox="1"/>
          <p:nvPr/>
        </p:nvSpPr>
        <p:spPr>
          <a:xfrm>
            <a:off x="5073550" y="5958780"/>
            <a:ext cx="23703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Inspiración</a:t>
            </a:r>
            <a:endParaRPr/>
          </a:p>
        </p:txBody>
      </p:sp>
      <p:sp>
        <p:nvSpPr>
          <p:cNvPr id="338" name="Google Shape;338;g3fa71a45fa1_0_35"/>
          <p:cNvSpPr txBox="1"/>
          <p:nvPr/>
        </p:nvSpPr>
        <p:spPr>
          <a:xfrm>
            <a:off x="5073550" y="6141541"/>
            <a:ext cx="22575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4748B"/>
                </a:solidFill>
                <a:latin typeface="Poppins"/>
                <a:ea typeface="Poppins"/>
                <a:cs typeface="Poppins"/>
                <a:sym typeface="Poppins"/>
              </a:rPr>
              <a:t>Fotos, viajes y testimonios de alumnos</a:t>
            </a:r>
            <a:endParaRPr/>
          </a:p>
        </p:txBody>
      </p:sp>
      <p:pic>
        <p:nvPicPr>
          <p:cNvPr id="339" name="Google Shape;339;g3fa71a45fa1_0_35" descr="image.png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8585150" y="6038701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g3fa71a45fa1_0_35"/>
          <p:cNvSpPr txBox="1"/>
          <p:nvPr/>
        </p:nvSpPr>
        <p:spPr>
          <a:xfrm>
            <a:off x="8985200" y="5958780"/>
            <a:ext cx="2560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Profesionalidad</a:t>
            </a:r>
            <a:endParaRPr/>
          </a:p>
        </p:txBody>
      </p:sp>
      <p:sp>
        <p:nvSpPr>
          <p:cNvPr id="341" name="Google Shape;341;g3fa71a45fa1_0_35"/>
          <p:cNvSpPr txBox="1"/>
          <p:nvPr/>
        </p:nvSpPr>
        <p:spPr>
          <a:xfrm>
            <a:off x="8985200" y="6141541"/>
            <a:ext cx="2438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4748B"/>
                </a:solidFill>
                <a:latin typeface="Poppins"/>
                <a:ea typeface="Poppins"/>
                <a:cs typeface="Poppins"/>
                <a:sym typeface="Poppins"/>
              </a:rPr>
              <a:t>Información corporativa y oportunidades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17" descr="assets_set_logo.png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03920" y="960120"/>
            <a:ext cx="2377440" cy="237744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7"/>
          <p:cNvSpPr/>
          <p:nvPr/>
        </p:nvSpPr>
        <p:spPr>
          <a:xfrm>
            <a:off x="822960" y="2377440"/>
            <a:ext cx="73152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4600"/>
              <a:buFont typeface="Arial"/>
              <a:buNone/>
            </a:pPr>
            <a:r>
              <a:rPr lang="en-US" sz="4600" b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¡Muchas gracias</a:t>
            </a:r>
            <a:endParaRPr sz="4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4600"/>
              <a:buFont typeface="Arial"/>
              <a:buNone/>
            </a:pPr>
            <a:r>
              <a:rPr lang="en-US" sz="4600" b="1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por su atención!</a:t>
            </a:r>
            <a:endParaRPr sz="4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841248" y="4434840"/>
            <a:ext cx="7315200" cy="621792"/>
          </a:xfrm>
          <a:prstGeom prst="roundRect">
            <a:avLst>
              <a:gd name="adj" fmla="val 22059"/>
            </a:avLst>
          </a:prstGeom>
          <a:solidFill>
            <a:srgbClr val="4CC8ED"/>
          </a:solidFill>
          <a:ln w="12700" cap="flat" cmpd="sng">
            <a:solidFill>
              <a:srgbClr val="4CC8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1097280" y="4434840"/>
            <a:ext cx="6949440" cy="62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Arial"/>
              <a:buNone/>
            </a:pPr>
            <a:r>
              <a:rPr lang="en-US" sz="13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hello@seteducation.es   ·   T. 931 600 012   ·   www.seteducation.es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7"/>
          <p:cNvSpPr/>
          <p:nvPr/>
        </p:nvSpPr>
        <p:spPr>
          <a:xfrm>
            <a:off x="566928" y="6382512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50"/>
              <a:buFont typeface="Arial"/>
              <a:buNone/>
            </a:pPr>
            <a:r>
              <a:rPr lang="en-US" sz="12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set · student educational travel   ·   T. 931 600 012   ·   hello@seteducation.es   ·   www.seteducation.es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7"/>
          <p:cNvSpPr/>
          <p:nvPr/>
        </p:nvSpPr>
        <p:spPr>
          <a:xfrm>
            <a:off x="8595360" y="6382512"/>
            <a:ext cx="3017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AEE3F5"/>
              </a:buClr>
              <a:buSzPts val="1100"/>
              <a:buFont typeface="Arial"/>
              <a:buNone/>
            </a:pPr>
            <a:r>
              <a:rPr lang="en-US" sz="1500" b="1">
                <a:solidFill>
                  <a:srgbClr val="AEE3F5"/>
                </a:solidFill>
                <a:latin typeface="Arial"/>
                <a:ea typeface="Arial"/>
                <a:cs typeface="Arial"/>
                <a:sym typeface="Arial"/>
              </a:rPr>
              <a:t>Culture Week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2556</TotalTime>
  <Words>1211</Words>
  <Application>Microsoft Macintosh PowerPoint</Application>
  <PresentationFormat>Personalizado</PresentationFormat>
  <Paragraphs>191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Carlito</vt:lpstr>
      <vt:lpstr>Caveat</vt:lpstr>
      <vt:lpstr>Gelasio</vt:lpstr>
      <vt:lpstr>Georgia</vt:lpstr>
      <vt:lpstr>Poppins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set · student educational travel</dc:creator>
  <cp:lastModifiedBy>usuario</cp:lastModifiedBy>
  <cp:revision>4</cp:revision>
  <dcterms:created xsi:type="dcterms:W3CDTF">2026-08-14T13:21:07Z</dcterms:created>
  <dcterms:modified xsi:type="dcterms:W3CDTF">2026-10-05T16:03:57Z</dcterms:modified>
</cp:coreProperties>
</file>