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4630400" cy="8229600"/>
  <p:notesSz cx="8229600" cy="146304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Corben" panose="020B0604020202020204" charset="0"/>
      <p:regular r:id="rId18"/>
    </p:embeddedFont>
    <p:embeddedFont>
      <p:font typeface="Nobile" panose="020B0604020202020204" charset="0"/>
      <p:regular r:id="rId19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3" d="100"/>
          <a:sy n="63" d="100"/>
        </p:scale>
        <p:origin x="69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73076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518648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Carabanchel: Evolución Demográfica y Diversidad Cultural en 100 Años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4985147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Un viaje histórico desde los campos rurales de 1926 hasta el vibrante distrito multicultural de hoy</a:t>
            </a:r>
            <a:endParaRPr lang="en-US" sz="1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2228" y="744379"/>
            <a:ext cx="13125569" cy="6091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750"/>
              </a:lnSpc>
              <a:buNone/>
            </a:pPr>
            <a:r>
              <a:rPr lang="en-US" sz="380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Distribución de Nacionalidades y Crecimiento por Barrios</a:t>
            </a:r>
            <a:endParaRPr lang="en-US" sz="38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228" y="1793081"/>
            <a:ext cx="8456414" cy="4162901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682228" y="5986463"/>
            <a:ext cx="194905" cy="194905"/>
          </a:xfrm>
          <a:prstGeom prst="roundRect">
            <a:avLst>
              <a:gd name="adj" fmla="val 9383"/>
            </a:avLst>
          </a:prstGeom>
          <a:solidFill>
            <a:srgbClr val="081444"/>
          </a:solidFill>
          <a:ln/>
        </p:spPr>
      </p:sp>
      <p:sp>
        <p:nvSpPr>
          <p:cNvPr id="5" name="Text 2"/>
          <p:cNvSpPr/>
          <p:nvPr/>
        </p:nvSpPr>
        <p:spPr>
          <a:xfrm>
            <a:off x="938093" y="5986463"/>
            <a:ext cx="1349692" cy="1949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5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Latinoamérica</a:t>
            </a:r>
            <a:endParaRPr lang="en-US" sz="1500" dirty="0"/>
          </a:p>
        </p:txBody>
      </p:sp>
      <p:sp>
        <p:nvSpPr>
          <p:cNvPr id="6" name="Shape 3"/>
          <p:cNvSpPr/>
          <p:nvPr/>
        </p:nvSpPr>
        <p:spPr>
          <a:xfrm>
            <a:off x="2834402" y="5986463"/>
            <a:ext cx="194905" cy="194905"/>
          </a:xfrm>
          <a:prstGeom prst="roundRect">
            <a:avLst>
              <a:gd name="adj" fmla="val 9383"/>
            </a:avLst>
          </a:prstGeom>
          <a:solidFill>
            <a:srgbClr val="0F247C"/>
          </a:solidFill>
          <a:ln/>
        </p:spPr>
      </p:sp>
      <p:sp>
        <p:nvSpPr>
          <p:cNvPr id="7" name="Text 4"/>
          <p:cNvSpPr/>
          <p:nvPr/>
        </p:nvSpPr>
        <p:spPr>
          <a:xfrm>
            <a:off x="3090267" y="5986463"/>
            <a:ext cx="834271" cy="1949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5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Rumanía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986576" y="5986463"/>
            <a:ext cx="194905" cy="194905"/>
          </a:xfrm>
          <a:prstGeom prst="roundRect">
            <a:avLst>
              <a:gd name="adj" fmla="val 9383"/>
            </a:avLst>
          </a:prstGeom>
          <a:solidFill>
            <a:srgbClr val="1634B4"/>
          </a:solidFill>
          <a:ln/>
        </p:spPr>
      </p:sp>
      <p:sp>
        <p:nvSpPr>
          <p:cNvPr id="9" name="Text 6"/>
          <p:cNvSpPr/>
          <p:nvPr/>
        </p:nvSpPr>
        <p:spPr>
          <a:xfrm>
            <a:off x="5242441" y="5986463"/>
            <a:ext cx="479227" cy="1949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5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India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7138749" y="5986463"/>
            <a:ext cx="194905" cy="194905"/>
          </a:xfrm>
          <a:prstGeom prst="roundRect">
            <a:avLst>
              <a:gd name="adj" fmla="val 9383"/>
            </a:avLst>
          </a:prstGeom>
          <a:solidFill>
            <a:srgbClr val="2549E5"/>
          </a:solidFill>
          <a:ln/>
        </p:spPr>
      </p:sp>
      <p:sp>
        <p:nvSpPr>
          <p:cNvPr id="11" name="Text 8"/>
          <p:cNvSpPr/>
          <p:nvPr/>
        </p:nvSpPr>
        <p:spPr>
          <a:xfrm>
            <a:off x="7394615" y="5986463"/>
            <a:ext cx="993100" cy="1949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5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Marruecos</a:t>
            </a:r>
            <a:endParaRPr lang="en-US" sz="1500" dirty="0"/>
          </a:p>
        </p:txBody>
      </p:sp>
      <p:sp>
        <p:nvSpPr>
          <p:cNvPr id="12" name="Shape 9"/>
          <p:cNvSpPr/>
          <p:nvPr/>
        </p:nvSpPr>
        <p:spPr>
          <a:xfrm>
            <a:off x="682228" y="6333768"/>
            <a:ext cx="194905" cy="194905"/>
          </a:xfrm>
          <a:prstGeom prst="roundRect">
            <a:avLst>
              <a:gd name="adj" fmla="val 9383"/>
            </a:avLst>
          </a:prstGeom>
          <a:solidFill>
            <a:srgbClr val="5D77EB"/>
          </a:solidFill>
          <a:ln/>
        </p:spPr>
      </p:sp>
      <p:sp>
        <p:nvSpPr>
          <p:cNvPr id="13" name="Text 10"/>
          <p:cNvSpPr/>
          <p:nvPr/>
        </p:nvSpPr>
        <p:spPr>
          <a:xfrm>
            <a:off x="938093" y="6333768"/>
            <a:ext cx="527090" cy="1949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5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China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2834402" y="6333768"/>
            <a:ext cx="194905" cy="194905"/>
          </a:xfrm>
          <a:prstGeom prst="roundRect">
            <a:avLst>
              <a:gd name="adj" fmla="val 9383"/>
            </a:avLst>
          </a:prstGeom>
          <a:solidFill>
            <a:srgbClr val="95A6F2"/>
          </a:solidFill>
          <a:ln/>
        </p:spPr>
      </p:sp>
      <p:sp>
        <p:nvSpPr>
          <p:cNvPr id="15" name="Text 12"/>
          <p:cNvSpPr/>
          <p:nvPr/>
        </p:nvSpPr>
        <p:spPr>
          <a:xfrm>
            <a:off x="3090267" y="6333768"/>
            <a:ext cx="504587" cy="1949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5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Otras</a:t>
            </a:r>
            <a:endParaRPr lang="en-US" sz="1500" dirty="0"/>
          </a:p>
        </p:txBody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1798" y="2947392"/>
            <a:ext cx="4333875" cy="2426970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682228" y="6905387"/>
            <a:ext cx="13265944" cy="5798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5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La diversidad de nacionalidades se distribuye de forma heterogénea entre los siete barrios, con Buenavista experimentando el mayor crecimiento poblacional en la última década.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8409" y="951190"/>
            <a:ext cx="7927181" cy="10865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250"/>
              </a:lnSpc>
              <a:buNone/>
            </a:pPr>
            <a:r>
              <a:rPr lang="en-US" sz="340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Carabanchel: Un Distrito en Transformación Continua</a:t>
            </a:r>
            <a:endParaRPr lang="en-US" sz="34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409" y="2237542"/>
            <a:ext cx="869275" cy="1043107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610916" y="2411373"/>
            <a:ext cx="2173248" cy="2715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7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1926: Origen Rural</a:t>
            </a:r>
            <a:endParaRPr lang="en-US" sz="1700" dirty="0"/>
          </a:p>
        </p:txBody>
      </p:sp>
      <p:sp>
        <p:nvSpPr>
          <p:cNvPr id="6" name="Text 2"/>
          <p:cNvSpPr/>
          <p:nvPr/>
        </p:nvSpPr>
        <p:spPr>
          <a:xfrm>
            <a:off x="1610916" y="2762845"/>
            <a:ext cx="6924675" cy="2456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Municipios agrícolas con menos de 20.000 habitantes</a:t>
            </a:r>
            <a:endParaRPr lang="en-US" sz="13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409" y="3280648"/>
            <a:ext cx="869275" cy="1043107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610916" y="3454479"/>
            <a:ext cx="2616637" cy="2715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7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1948-2000: Urbanización</a:t>
            </a:r>
            <a:endParaRPr lang="en-US" sz="1700" dirty="0"/>
          </a:p>
        </p:txBody>
      </p:sp>
      <p:sp>
        <p:nvSpPr>
          <p:cNvPr id="9" name="Text 4"/>
          <p:cNvSpPr/>
          <p:nvPr/>
        </p:nvSpPr>
        <p:spPr>
          <a:xfrm>
            <a:off x="1610916" y="3805952"/>
            <a:ext cx="6924675" cy="2456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Anexión a Madrid y crecimiento urbano masivo</a:t>
            </a:r>
            <a:endParaRPr lang="en-US" sz="13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8409" y="4323755"/>
            <a:ext cx="869275" cy="1043107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610916" y="4497586"/>
            <a:ext cx="2415659" cy="2715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7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2026: Multiculturalidad</a:t>
            </a:r>
            <a:endParaRPr lang="en-US" sz="1700" dirty="0"/>
          </a:p>
        </p:txBody>
      </p:sp>
      <p:sp>
        <p:nvSpPr>
          <p:cNvPr id="12" name="Text 6"/>
          <p:cNvSpPr/>
          <p:nvPr/>
        </p:nvSpPr>
        <p:spPr>
          <a:xfrm>
            <a:off x="1610916" y="4849058"/>
            <a:ext cx="6924675" cy="2456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Distrito diverso, dinámico y en constante evolución</a:t>
            </a:r>
            <a:endParaRPr lang="en-US" sz="1350" dirty="0"/>
          </a:p>
        </p:txBody>
      </p:sp>
      <p:sp>
        <p:nvSpPr>
          <p:cNvPr id="13" name="Text 7"/>
          <p:cNvSpPr/>
          <p:nvPr/>
        </p:nvSpPr>
        <p:spPr>
          <a:xfrm>
            <a:off x="608409" y="5516761"/>
            <a:ext cx="7927181" cy="7368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La diversidad cultural es hoy el motor del dinamismo económico y social de Carabanchel. Este distrito ejemplifica la integración y convivencia exitosa en Madrid, demostrando que la multiculturalidad enriquece el tejido urbano.</a:t>
            </a:r>
            <a:endParaRPr lang="en-US" sz="1350" dirty="0"/>
          </a:p>
        </p:txBody>
      </p:sp>
      <p:sp>
        <p:nvSpPr>
          <p:cNvPr id="14" name="Shape 8"/>
          <p:cNvSpPr/>
          <p:nvPr/>
        </p:nvSpPr>
        <p:spPr>
          <a:xfrm>
            <a:off x="608409" y="6403538"/>
            <a:ext cx="7927181" cy="874752"/>
          </a:xfrm>
          <a:prstGeom prst="roundRect">
            <a:avLst>
              <a:gd name="adj" fmla="val 8348"/>
            </a:avLst>
          </a:prstGeom>
          <a:solidFill>
            <a:srgbClr val="BBC6F7"/>
          </a:solidFill>
          <a:ln/>
        </p:spPr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2241" y="6636306"/>
            <a:ext cx="217289" cy="173831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1173361" y="6580227"/>
            <a:ext cx="7188398" cy="4912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Reflexión final:</a:t>
            </a:r>
            <a:r>
              <a:rPr lang="en-US" sz="135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Valorar y potenciar esta riqueza cultural es fundamental para el futuro próspero y cohesionado del distrito.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91910" y="518993"/>
            <a:ext cx="530066" cy="321826"/>
          </a:xfrm>
          <a:prstGeom prst="roundRect">
            <a:avLst>
              <a:gd name="adj" fmla="val 19136"/>
            </a:avLst>
          </a:prstGeom>
          <a:solidFill>
            <a:srgbClr val="D2D9F9"/>
          </a:solidFill>
          <a:ln/>
        </p:spPr>
      </p:sp>
      <p:sp>
        <p:nvSpPr>
          <p:cNvPr id="3" name="Text 1"/>
          <p:cNvSpPr/>
          <p:nvPr/>
        </p:nvSpPr>
        <p:spPr>
          <a:xfrm>
            <a:off x="1101804" y="573881"/>
            <a:ext cx="310277" cy="2120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1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1926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991910" y="899993"/>
            <a:ext cx="10475357" cy="5726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500"/>
              </a:lnSpc>
              <a:buNone/>
            </a:pPr>
            <a:r>
              <a:rPr lang="en-US" sz="360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Carabanchel en 1926: Orígenes y Población Inicial</a:t>
            </a:r>
            <a:endParaRPr lang="en-US" sz="36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910" y="1861304"/>
            <a:ext cx="8063746" cy="568273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510474" y="3299817"/>
            <a:ext cx="4135517" cy="10601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4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Carabanchel era un conjunto de municipios rurales que serían anexados a Madrid en 1948. La vida transcurría entre campos de cultivo y pequeñas industrias familiares.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9510474" y="4493181"/>
            <a:ext cx="4135517" cy="16937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050"/>
              </a:lnSpc>
              <a:buSzPct val="100000"/>
              <a:buChar char="•"/>
            </a:pPr>
            <a:r>
              <a:rPr lang="en-US" sz="14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Población reducida: menos de 20.000 habitantes registrados.</a:t>
            </a:r>
            <a:endParaRPr lang="en-US" sz="1400" dirty="0"/>
          </a:p>
          <a:p>
            <a:pPr marL="342900" indent="-342900" algn="l">
              <a:lnSpc>
                <a:spcPts val="2050"/>
              </a:lnSpc>
              <a:buSzPct val="100000"/>
              <a:buChar char="•"/>
            </a:pPr>
            <a:r>
              <a:rPr lang="en-US" sz="14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Composición: mayoritariamente española, comunidades tradicionales</a:t>
            </a:r>
            <a:endParaRPr lang="en-US" sz="1400" dirty="0"/>
          </a:p>
          <a:p>
            <a:pPr marL="342900" indent="-342900" algn="l">
              <a:lnSpc>
                <a:spcPts val="2050"/>
              </a:lnSpc>
              <a:buSzPct val="100000"/>
              <a:buChar char="•"/>
            </a:pPr>
            <a:r>
              <a:rPr lang="en-US" sz="14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Economía: agricultura local y talleres artesanales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5569" y="1066443"/>
            <a:ext cx="9262824" cy="6656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200"/>
              </a:lnSpc>
              <a:buNone/>
            </a:pPr>
            <a:r>
              <a:rPr lang="en-US" sz="41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Evolución de la Población (1926-2026)</a:t>
            </a:r>
            <a:endParaRPr lang="en-US" sz="41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569" y="2257187"/>
            <a:ext cx="8358664" cy="468082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631442" y="2381607"/>
            <a:ext cx="4261009" cy="7989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50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Un siglo de transformación demográfica</a:t>
            </a:r>
            <a:endParaRPr lang="en-US" sz="2500" dirty="0"/>
          </a:p>
        </p:txBody>
      </p:sp>
      <p:sp>
        <p:nvSpPr>
          <p:cNvPr id="5" name="Text 2"/>
          <p:cNvSpPr/>
          <p:nvPr/>
        </p:nvSpPr>
        <p:spPr>
          <a:xfrm>
            <a:off x="9631442" y="3380542"/>
            <a:ext cx="4261009" cy="13215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El crecimiento poblacional refleja la urbanización masiva de Madrid. Tras el descenso entre 1989 y 2000, Carabanchel experimenta una recuperación constante.</a:t>
            </a:r>
            <a:endParaRPr lang="en-US" sz="1650" dirty="0"/>
          </a:p>
        </p:txBody>
      </p:sp>
      <p:sp>
        <p:nvSpPr>
          <p:cNvPr id="6" name="Shape 3"/>
          <p:cNvSpPr/>
          <p:nvPr/>
        </p:nvSpPr>
        <p:spPr>
          <a:xfrm>
            <a:off x="9631442" y="4927163"/>
            <a:ext cx="4261009" cy="1861304"/>
          </a:xfrm>
          <a:prstGeom prst="roundRect">
            <a:avLst>
              <a:gd name="adj" fmla="val 4807"/>
            </a:avLst>
          </a:prstGeom>
          <a:solidFill>
            <a:srgbClr val="BBC6F7"/>
          </a:solidFill>
          <a:ln/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44445" y="5227915"/>
            <a:ext cx="266224" cy="21300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0323671" y="5180409"/>
            <a:ext cx="3355777" cy="13215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Buenavista</a:t>
            </a:r>
            <a:r>
              <a:rPr lang="en-US" sz="165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destaca como el barrio con mayor crecimiento desde 2000 gracias al desarrollo urbanístico planificado.</a:t>
            </a:r>
            <a:endParaRPr lang="en-US" sz="1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691527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Transformación Urbana de Carabanchel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4449247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De campos agrícolas dispersos a un distrito consolidado con siete barrios diferenciados, cada uno con su propia identidad y evolución urbanística.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13911" y="813792"/>
            <a:ext cx="1216343" cy="333613"/>
          </a:xfrm>
          <a:prstGeom prst="roundRect">
            <a:avLst>
              <a:gd name="adj" fmla="val 18979"/>
            </a:avLst>
          </a:prstGeom>
          <a:solidFill>
            <a:srgbClr val="D2D9F9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6902" y="905232"/>
            <a:ext cx="150733" cy="15073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53001" y="870228"/>
            <a:ext cx="764262" cy="2207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1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PRESENTE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813911" y="1209913"/>
            <a:ext cx="11874222" cy="5888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600"/>
              </a:lnSpc>
              <a:buNone/>
            </a:pPr>
            <a:r>
              <a:rPr lang="en-US" sz="370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Diversidad Cultural Actual: Un Distrito Multinacional</a:t>
            </a:r>
            <a:endParaRPr lang="en-US" sz="37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911" y="2033588"/>
            <a:ext cx="2438162" cy="243816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813911" y="4667369"/>
            <a:ext cx="2355413" cy="2943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Latinoamérica</a:t>
            </a:r>
            <a:endParaRPr lang="en-US" sz="1850" dirty="0"/>
          </a:p>
        </p:txBody>
      </p:sp>
      <p:sp>
        <p:nvSpPr>
          <p:cNvPr id="8" name="Text 4"/>
          <p:cNvSpPr/>
          <p:nvPr/>
        </p:nvSpPr>
        <p:spPr>
          <a:xfrm>
            <a:off x="813911" y="5055513"/>
            <a:ext cx="4203740" cy="8279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4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21,25%</a:t>
            </a:r>
            <a:r>
              <a:rPr lang="en-US" sz="14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de la población extranjera. Aporte cultural gastronómico y empresarial significativo.</a:t>
            </a:r>
            <a:endParaRPr lang="en-US" sz="14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13271" y="2033588"/>
            <a:ext cx="2438162" cy="243816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213271" y="4667369"/>
            <a:ext cx="2355413" cy="2943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Rumanía</a:t>
            </a:r>
            <a:endParaRPr lang="en-US" sz="1850" dirty="0"/>
          </a:p>
        </p:txBody>
      </p:sp>
      <p:sp>
        <p:nvSpPr>
          <p:cNvPr id="11" name="Text 6"/>
          <p:cNvSpPr/>
          <p:nvPr/>
        </p:nvSpPr>
        <p:spPr>
          <a:xfrm>
            <a:off x="5213271" y="5055513"/>
            <a:ext cx="4203740" cy="5519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4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10,4%</a:t>
            </a:r>
            <a:r>
              <a:rPr lang="en-US" sz="14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de origen rumano. Fuerte presencia en comercio local y construcción.</a:t>
            </a:r>
            <a:endParaRPr lang="en-US" sz="14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12630" y="2033588"/>
            <a:ext cx="2438162" cy="2438162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9612630" y="4667369"/>
            <a:ext cx="2355413" cy="2943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India</a:t>
            </a:r>
            <a:endParaRPr lang="en-US" sz="1850" dirty="0"/>
          </a:p>
        </p:txBody>
      </p:sp>
      <p:sp>
        <p:nvSpPr>
          <p:cNvPr id="14" name="Text 8"/>
          <p:cNvSpPr/>
          <p:nvPr/>
        </p:nvSpPr>
        <p:spPr>
          <a:xfrm>
            <a:off x="9612630" y="5055513"/>
            <a:ext cx="4203740" cy="5519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4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9,2%</a:t>
            </a:r>
            <a:r>
              <a:rPr lang="en-US" sz="14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de procedencia india. Emprendimiento en tecnología y comercio.</a:t>
            </a:r>
            <a:endParaRPr lang="en-US" sz="1450" dirty="0"/>
          </a:p>
        </p:txBody>
      </p:sp>
      <p:sp>
        <p:nvSpPr>
          <p:cNvPr id="15" name="Text 9"/>
          <p:cNvSpPr/>
          <p:nvPr/>
        </p:nvSpPr>
        <p:spPr>
          <a:xfrm>
            <a:off x="1096566" y="6235660"/>
            <a:ext cx="12719804" cy="5519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4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"Más del 55% de los negocios locales están gestionados por inmigrantes, convirtiendo a Carabanchel en un motor de emprendimiento multicultural."</a:t>
            </a:r>
            <a:endParaRPr lang="en-US" sz="1450" dirty="0"/>
          </a:p>
        </p:txBody>
      </p:sp>
      <p:sp>
        <p:nvSpPr>
          <p:cNvPr id="16" name="Shape 10"/>
          <p:cNvSpPr/>
          <p:nvPr/>
        </p:nvSpPr>
        <p:spPr>
          <a:xfrm>
            <a:off x="813911" y="6059567"/>
            <a:ext cx="22860" cy="904161"/>
          </a:xfrm>
          <a:prstGeom prst="rect">
            <a:avLst/>
          </a:prstGeom>
          <a:solidFill>
            <a:srgbClr val="4967E9"/>
          </a:solidFill>
          <a:ln/>
        </p:spPr>
      </p:sp>
      <p:sp>
        <p:nvSpPr>
          <p:cNvPr id="17" name="Text 11"/>
          <p:cNvSpPr/>
          <p:nvPr/>
        </p:nvSpPr>
        <p:spPr>
          <a:xfrm>
            <a:off x="813911" y="7139821"/>
            <a:ext cx="13002458" cy="275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450" i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— Lucía Postacchini, emprendedora argentina en marketing digital establecida en Carabanchel</a:t>
            </a:r>
            <a:endParaRPr lang="en-US" sz="14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0"/>
            <a:ext cx="73152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6835" y="2477691"/>
            <a:ext cx="6521529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Chinatown de Usera: Un Centro Vibrante de Cultura China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6835" y="3271361"/>
            <a:ext cx="6521529" cy="2721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8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Usera, el distrito vecino de Carabanchel, alberga el corazón de la comunidad china de Madrid, un vibrante "Chinatown" que ha transformado la zona en un enclave cultural y comercial único.</a:t>
            </a:r>
            <a:endParaRPr lang="en-US" sz="8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835" y="3670935"/>
            <a:ext cx="3122414" cy="1748552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396835" y="5483185"/>
            <a:ext cx="3122414" cy="2176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850"/>
              </a:lnSpc>
              <a:buNone/>
            </a:pPr>
            <a:r>
              <a:rPr lang="en-US" sz="7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Fuente: Población china. datos estimados del Padrón Municipal de Madrid</a:t>
            </a:r>
            <a:endParaRPr lang="en-US" sz="700" dirty="0"/>
          </a:p>
        </p:txBody>
      </p:sp>
      <p:sp>
        <p:nvSpPr>
          <p:cNvPr id="7" name="Text 3"/>
          <p:cNvSpPr/>
          <p:nvPr/>
        </p:nvSpPr>
        <p:spPr>
          <a:xfrm>
            <a:off x="3803571" y="3663910"/>
            <a:ext cx="2692003" cy="21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0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Un Eje de Crecimiento y Tradición</a:t>
            </a:r>
            <a:endParaRPr lang="en-US" sz="1300" dirty="0"/>
          </a:p>
        </p:txBody>
      </p:sp>
      <p:sp>
        <p:nvSpPr>
          <p:cNvPr id="8" name="Text 4"/>
          <p:cNvSpPr/>
          <p:nvPr/>
        </p:nvSpPr>
        <p:spPr>
          <a:xfrm>
            <a:off x="3803571" y="3933230"/>
            <a:ext cx="3122414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050"/>
              </a:lnSpc>
              <a:buNone/>
            </a:pPr>
            <a:r>
              <a:rPr lang="en-US" sz="8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La comunidad china ha crecido exponencialmente en Usera, concentrándose alrededor de la calle Dolores Barranco y sus alrededores. Este crecimiento no solo se refleja en el número de habitantes, sino también en la proliferación de negocios, restaurantes auténticos y centros culturales que atraen a visitantes de toda la ciudad.</a:t>
            </a:r>
            <a:endParaRPr lang="en-US" sz="850" dirty="0"/>
          </a:p>
        </p:txBody>
      </p:sp>
      <p:sp>
        <p:nvSpPr>
          <p:cNvPr id="9" name="Text 5"/>
          <p:cNvSpPr/>
          <p:nvPr/>
        </p:nvSpPr>
        <p:spPr>
          <a:xfrm>
            <a:off x="3803571" y="4936808"/>
            <a:ext cx="3122414" cy="71997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050"/>
              </a:lnSpc>
              <a:buSzPct val="100000"/>
              <a:buChar char="•"/>
            </a:pPr>
            <a:r>
              <a:rPr lang="en-US" sz="8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Más de </a:t>
            </a:r>
            <a:r>
              <a:rPr lang="en-US" sz="8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20.000 residentes</a:t>
            </a:r>
            <a:r>
              <a:rPr lang="en-US" sz="8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de origen chino.</a:t>
            </a:r>
            <a:endParaRPr lang="en-US" sz="850" dirty="0"/>
          </a:p>
          <a:p>
            <a:pPr marL="342900" indent="-342900" algn="l">
              <a:lnSpc>
                <a:spcPts val="1050"/>
              </a:lnSpc>
              <a:buSzPct val="100000"/>
              <a:buChar char="•"/>
            </a:pPr>
            <a:r>
              <a:rPr lang="en-US" sz="8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Presencia de </a:t>
            </a:r>
            <a:r>
              <a:rPr lang="en-US" sz="8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más de 500 comercios y restaurantes</a:t>
            </a:r>
            <a:r>
              <a:rPr lang="en-US" sz="8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de comida asiática.</a:t>
            </a:r>
            <a:endParaRPr lang="en-US" sz="850" dirty="0"/>
          </a:p>
          <a:p>
            <a:pPr marL="342900" indent="-342900" algn="l">
              <a:lnSpc>
                <a:spcPts val="1050"/>
              </a:lnSpc>
              <a:buSzPct val="100000"/>
              <a:buChar char="•"/>
            </a:pPr>
            <a:r>
              <a:rPr lang="en-US" sz="8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Celebración anual del </a:t>
            </a:r>
            <a:r>
              <a:rPr lang="en-US" sz="8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Año Nuevo Chino</a:t>
            </a:r>
            <a:r>
              <a:rPr lang="en-US" sz="8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, un evento clave en Madrid.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36665" y="530781"/>
            <a:ext cx="11891010" cy="5776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500"/>
              </a:lnSpc>
              <a:buNone/>
            </a:pPr>
            <a:r>
              <a:rPr lang="en-US" sz="360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Comparativa de Composición Poblacional: 1926 vs 2026</a:t>
            </a:r>
            <a:endParaRPr lang="en-US" sz="36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665" y="1503878"/>
            <a:ext cx="8134231" cy="4000381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4290536" y="5504259"/>
            <a:ext cx="184785" cy="184785"/>
          </a:xfrm>
          <a:prstGeom prst="roundRect">
            <a:avLst>
              <a:gd name="adj" fmla="val 9897"/>
            </a:avLst>
          </a:prstGeom>
          <a:solidFill>
            <a:srgbClr val="081444"/>
          </a:solidFill>
          <a:ln/>
        </p:spPr>
      </p:sp>
      <p:sp>
        <p:nvSpPr>
          <p:cNvPr id="5" name="Text 2"/>
          <p:cNvSpPr/>
          <p:nvPr/>
        </p:nvSpPr>
        <p:spPr>
          <a:xfrm>
            <a:off x="4536281" y="5504259"/>
            <a:ext cx="391239" cy="1849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4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1926</a:t>
            </a:r>
            <a:endParaRPr lang="en-US" sz="1450" dirty="0"/>
          </a:p>
        </p:txBody>
      </p:sp>
      <p:sp>
        <p:nvSpPr>
          <p:cNvPr id="6" name="Shape 3"/>
          <p:cNvSpPr/>
          <p:nvPr/>
        </p:nvSpPr>
        <p:spPr>
          <a:xfrm>
            <a:off x="5079921" y="5504259"/>
            <a:ext cx="184785" cy="184785"/>
          </a:xfrm>
          <a:prstGeom prst="roundRect">
            <a:avLst>
              <a:gd name="adj" fmla="val 9897"/>
            </a:avLst>
          </a:prstGeom>
          <a:solidFill>
            <a:srgbClr val="1736BD"/>
          </a:solidFill>
          <a:ln/>
        </p:spPr>
      </p:sp>
      <p:sp>
        <p:nvSpPr>
          <p:cNvPr id="7" name="Text 4"/>
          <p:cNvSpPr/>
          <p:nvPr/>
        </p:nvSpPr>
        <p:spPr>
          <a:xfrm>
            <a:off x="5325666" y="5504259"/>
            <a:ext cx="433626" cy="1849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50"/>
              </a:lnSpc>
              <a:buNone/>
            </a:pPr>
            <a:r>
              <a:rPr lang="en-US" sz="14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2026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9529524" y="2964299"/>
            <a:ext cx="4171712" cy="6931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Un cambio profundo en cien años</a:t>
            </a:r>
            <a:endParaRPr lang="en-US" sz="2150" dirty="0"/>
          </a:p>
        </p:txBody>
      </p:sp>
      <p:sp>
        <p:nvSpPr>
          <p:cNvPr id="9" name="Text 6"/>
          <p:cNvSpPr/>
          <p:nvPr/>
        </p:nvSpPr>
        <p:spPr>
          <a:xfrm>
            <a:off x="9529524" y="3808095"/>
            <a:ext cx="4171712" cy="8054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4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En 1926, Carabanchel era prácticamente homogéneo. Un siglo después, uno de cada cinco residentes proviene del extranjero.</a:t>
            </a:r>
            <a:endParaRPr lang="en-US" sz="1450" dirty="0"/>
          </a:p>
        </p:txBody>
      </p:sp>
      <p:sp>
        <p:nvSpPr>
          <p:cNvPr id="10" name="Shape 7"/>
          <p:cNvSpPr/>
          <p:nvPr/>
        </p:nvSpPr>
        <p:spPr>
          <a:xfrm>
            <a:off x="936665" y="6397823"/>
            <a:ext cx="6303169" cy="1300996"/>
          </a:xfrm>
          <a:prstGeom prst="roundRect">
            <a:avLst>
              <a:gd name="adj" fmla="val 5969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129070" y="6590228"/>
            <a:ext cx="2311003" cy="2888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Estructura etaria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1129070" y="6969443"/>
            <a:ext cx="5918359" cy="5369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4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Aumento significativo de población joven inmigrante en barrios como Buenavista</a:t>
            </a:r>
            <a:endParaRPr lang="en-US" sz="1450" dirty="0"/>
          </a:p>
        </p:txBody>
      </p:sp>
      <p:sp>
        <p:nvSpPr>
          <p:cNvPr id="13" name="Shape 10"/>
          <p:cNvSpPr/>
          <p:nvPr/>
        </p:nvSpPr>
        <p:spPr>
          <a:xfrm>
            <a:off x="7390448" y="6397823"/>
            <a:ext cx="6303288" cy="1300996"/>
          </a:xfrm>
          <a:prstGeom prst="roundRect">
            <a:avLst>
              <a:gd name="adj" fmla="val 5969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7582853" y="6590228"/>
            <a:ext cx="2311003" cy="2888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Rejuvenecimiento</a:t>
            </a:r>
            <a:endParaRPr lang="en-US" sz="1800" dirty="0"/>
          </a:p>
        </p:txBody>
      </p:sp>
      <p:sp>
        <p:nvSpPr>
          <p:cNvPr id="15" name="Text 12"/>
          <p:cNvSpPr/>
          <p:nvPr/>
        </p:nvSpPr>
        <p:spPr>
          <a:xfrm>
            <a:off x="7582853" y="6969443"/>
            <a:ext cx="5918478" cy="5369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4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La inmigración contrarresta el envejecimiento poblacional tradicional</a:t>
            </a:r>
            <a:endParaRPr lang="en-US" sz="14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827603"/>
            <a:ext cx="10735389" cy="6938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450"/>
              </a:lnSpc>
              <a:buNone/>
            </a:pPr>
            <a:r>
              <a:rPr lang="en-US" sz="43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Impacto Socioeconómico de la Diversidad</a:t>
            </a:r>
            <a:endParaRPr lang="en-US" sz="43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3216592"/>
            <a:ext cx="4224338" cy="281618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550932" y="2065020"/>
            <a:ext cx="4839653" cy="4163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50"/>
              </a:lnSpc>
              <a:buNone/>
            </a:pPr>
            <a:r>
              <a:rPr lang="en-US" sz="260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Dinamismo económico y social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5550932" y="2698790"/>
            <a:ext cx="8309729" cy="7029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La diversidad cultural ha transformado el tejido comercial y social de Carabanchel, generando oportunidades y enriqueciendo la convivencia diaria.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5550932" y="3597354"/>
            <a:ext cx="8309729" cy="22609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750"/>
              </a:lnSpc>
              <a:buSzPct val="100000"/>
              <a:buChar char="•"/>
            </a:pPr>
            <a:r>
              <a:rPr lang="en-US" sz="170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Negocios multiculturales:</a:t>
            </a:r>
            <a:r>
              <a:rPr lang="en-US" sz="17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heladerías latinas, tiendas con productos internacionales, restaurantes étnicos</a:t>
            </a:r>
            <a:endParaRPr lang="en-US" sz="1700" dirty="0"/>
          </a:p>
          <a:p>
            <a:pPr marL="342900" indent="-342900" algn="l">
              <a:lnSpc>
                <a:spcPts val="2750"/>
              </a:lnSpc>
              <a:buSzPct val="100000"/>
              <a:buChar char="•"/>
            </a:pPr>
            <a:r>
              <a:rPr lang="en-US" sz="170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Integración vecinal:</a:t>
            </a:r>
            <a:r>
              <a:rPr lang="en-US" sz="17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espacios compartidos donde conviven y colaboran españoles e inmigrantes</a:t>
            </a:r>
            <a:endParaRPr lang="en-US" sz="1700" dirty="0"/>
          </a:p>
          <a:p>
            <a:pPr marL="342900" indent="-342900" algn="l">
              <a:lnSpc>
                <a:spcPts val="2750"/>
              </a:lnSpc>
              <a:buSzPct val="100000"/>
              <a:buChar char="•"/>
            </a:pPr>
            <a:r>
              <a:rPr lang="en-US" sz="170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Riqueza gastronómica:</a:t>
            </a:r>
            <a:r>
              <a:rPr lang="en-US" sz="17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fusión de tradiciones culinarias de cuatro continentes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5884069" y="6102906"/>
            <a:ext cx="7976592" cy="10544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"La diversidad ha traído vida nueva al barrio. Ahora tenemos sabores del mundo entero en cada esquina."</a:t>
            </a:r>
            <a:endParaRPr lang="en-US" sz="1700" dirty="0"/>
          </a:p>
          <a:p>
            <a:pPr marL="0" indent="0" algn="l">
              <a:lnSpc>
                <a:spcPts val="2750"/>
              </a:lnSpc>
              <a:buNone/>
            </a:pPr>
            <a:r>
              <a:rPr lang="en-US" sz="1700" i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— Víctor Franco, residente de Carabanchel desde 1985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5550932" y="6102906"/>
            <a:ext cx="30480" cy="1054418"/>
          </a:xfrm>
          <a:prstGeom prst="rect">
            <a:avLst/>
          </a:prstGeom>
          <a:solidFill>
            <a:srgbClr val="4967E9"/>
          </a:solidFill>
          <a:ln/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93790" y="1653064"/>
            <a:ext cx="1658064" cy="441484"/>
          </a:xfrm>
          <a:prstGeom prst="roundRect">
            <a:avLst>
              <a:gd name="adj" fmla="val 17263"/>
            </a:avLst>
          </a:prstGeom>
          <a:noFill/>
          <a:ln w="7620">
            <a:solidFill>
              <a:srgbClr val="4967E9"/>
            </a:solidFill>
            <a:prstDash val="solid"/>
          </a:ln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7498" y="1783080"/>
            <a:ext cx="181451" cy="18145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09675" y="1728668"/>
            <a:ext cx="1098471" cy="290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4967E9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DATOS 2020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793790" y="2185273"/>
            <a:ext cx="860048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Indicadores Demográficos Clave</a:t>
            </a:r>
            <a:endParaRPr lang="en-US" sz="4450" dirty="0"/>
          </a:p>
        </p:txBody>
      </p:sp>
      <p:sp>
        <p:nvSpPr>
          <p:cNvPr id="6" name="Text 3"/>
          <p:cNvSpPr/>
          <p:nvPr/>
        </p:nvSpPr>
        <p:spPr>
          <a:xfrm>
            <a:off x="793790" y="3347561"/>
            <a:ext cx="3048000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42.8</a:t>
            </a:r>
            <a:endParaRPr lang="en-US" sz="5850" dirty="0"/>
          </a:p>
        </p:txBody>
      </p:sp>
      <p:sp>
        <p:nvSpPr>
          <p:cNvPr id="7" name="Text 4"/>
          <p:cNvSpPr/>
          <p:nvPr/>
        </p:nvSpPr>
        <p:spPr>
          <a:xfrm>
            <a:off x="900113" y="437935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Edad media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793790" y="4869775"/>
            <a:ext cx="304800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Años promedio de edad en Carabanchel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4125278" y="3347561"/>
            <a:ext cx="3048119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14.5%</a:t>
            </a:r>
            <a:endParaRPr lang="en-US" sz="5850" dirty="0"/>
          </a:p>
        </p:txBody>
      </p:sp>
      <p:sp>
        <p:nvSpPr>
          <p:cNvPr id="10" name="Text 7"/>
          <p:cNvSpPr/>
          <p:nvPr/>
        </p:nvSpPr>
        <p:spPr>
          <a:xfrm>
            <a:off x="4231719" y="437935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Población joven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4125278" y="4869775"/>
            <a:ext cx="304811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Proporción de juventud menor de 15 años</a:t>
            </a:r>
            <a:endParaRPr lang="en-US" sz="1750" dirty="0"/>
          </a:p>
        </p:txBody>
      </p:sp>
      <p:sp>
        <p:nvSpPr>
          <p:cNvPr id="12" name="Text 9"/>
          <p:cNvSpPr/>
          <p:nvPr/>
        </p:nvSpPr>
        <p:spPr>
          <a:xfrm>
            <a:off x="7456884" y="3347561"/>
            <a:ext cx="3048119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18.8%</a:t>
            </a:r>
            <a:endParaRPr lang="en-US" sz="5850" dirty="0"/>
          </a:p>
        </p:txBody>
      </p:sp>
      <p:sp>
        <p:nvSpPr>
          <p:cNvPr id="13" name="Text 10"/>
          <p:cNvSpPr/>
          <p:nvPr/>
        </p:nvSpPr>
        <p:spPr>
          <a:xfrm>
            <a:off x="7563326" y="437935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Envejecimiento</a:t>
            </a:r>
            <a:endParaRPr lang="en-US" sz="2200" dirty="0"/>
          </a:p>
        </p:txBody>
      </p:sp>
      <p:sp>
        <p:nvSpPr>
          <p:cNvPr id="14" name="Text 11"/>
          <p:cNvSpPr/>
          <p:nvPr/>
        </p:nvSpPr>
        <p:spPr>
          <a:xfrm>
            <a:off x="7456884" y="4869775"/>
            <a:ext cx="304811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Proporción de mayores de 65 años</a:t>
            </a:r>
            <a:endParaRPr lang="en-US" sz="1750" dirty="0"/>
          </a:p>
        </p:txBody>
      </p:sp>
      <p:sp>
        <p:nvSpPr>
          <p:cNvPr id="15" name="Text 12"/>
          <p:cNvSpPr/>
          <p:nvPr/>
        </p:nvSpPr>
        <p:spPr>
          <a:xfrm>
            <a:off x="10788491" y="3347561"/>
            <a:ext cx="3048119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21.1%</a:t>
            </a:r>
            <a:endParaRPr lang="en-US" sz="5850" dirty="0"/>
          </a:p>
        </p:txBody>
      </p:sp>
      <p:sp>
        <p:nvSpPr>
          <p:cNvPr id="16" name="Text 13"/>
          <p:cNvSpPr/>
          <p:nvPr/>
        </p:nvSpPr>
        <p:spPr>
          <a:xfrm>
            <a:off x="10894933" y="437935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Extranjería</a:t>
            </a:r>
            <a:endParaRPr lang="en-US" sz="2200" dirty="0"/>
          </a:p>
        </p:txBody>
      </p:sp>
      <p:sp>
        <p:nvSpPr>
          <p:cNvPr id="17" name="Text 14"/>
          <p:cNvSpPr/>
          <p:nvPr/>
        </p:nvSpPr>
        <p:spPr>
          <a:xfrm>
            <a:off x="10788491" y="4869775"/>
            <a:ext cx="304811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Superior a la media madrileña (15,3%)</a:t>
            </a:r>
            <a:endParaRPr lang="en-US" sz="1750" dirty="0"/>
          </a:p>
        </p:txBody>
      </p:sp>
      <p:sp>
        <p:nvSpPr>
          <p:cNvPr id="18" name="Text 15"/>
          <p:cNvSpPr/>
          <p:nvPr/>
        </p:nvSpPr>
        <p:spPr>
          <a:xfrm>
            <a:off x="793790" y="5850731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Estos indicadores posicionan a Carabanchel como uno de los distritos más diversos y dinámicos de Madrid, con una composición demográfica que equilibra juventud, madurez y diversidad cultural.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772</Words>
  <Application>Microsoft Office PowerPoint</Application>
  <PresentationFormat>Personalizado</PresentationFormat>
  <Paragraphs>92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6" baseType="lpstr">
      <vt:lpstr>Calibri</vt:lpstr>
      <vt:lpstr>Arial</vt:lpstr>
      <vt:lpstr>Corben</vt:lpstr>
      <vt:lpstr>Nobile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SANZ MELCON, MARIA ELENA</dc:creator>
  <cp:lastModifiedBy>Madrid Digital</cp:lastModifiedBy>
  <cp:revision>1</cp:revision>
  <dcterms:created xsi:type="dcterms:W3CDTF">2026-02-19T13:00:02Z</dcterms:created>
  <dcterms:modified xsi:type="dcterms:W3CDTF">2026-03-03T12:19:22Z</dcterms:modified>
</cp:coreProperties>
</file>